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sldIdLst>
    <p:sldId id="256" r:id="rId2"/>
    <p:sldId id="260" r:id="rId3"/>
    <p:sldId id="261" r:id="rId4"/>
    <p:sldId id="262" r:id="rId5"/>
    <p:sldId id="266" r:id="rId6"/>
    <p:sldId id="263" r:id="rId7"/>
    <p:sldId id="264" r:id="rId8"/>
    <p:sldId id="267" r:id="rId9"/>
    <p:sldId id="268" r:id="rId10"/>
    <p:sldId id="270" r:id="rId11"/>
    <p:sldId id="271" r:id="rId12"/>
    <p:sldId id="272" r:id="rId13"/>
    <p:sldId id="265" r:id="rId14"/>
    <p:sldId id="273" r:id="rId15"/>
    <p:sldId id="274" r:id="rId16"/>
    <p:sldId id="275" r:id="rId17"/>
    <p:sldId id="276" r:id="rId18"/>
    <p:sldId id="277" r:id="rId19"/>
    <p:sldId id="278" r:id="rId20"/>
    <p:sldId id="279" r:id="rId21"/>
    <p:sldId id="281" r:id="rId22"/>
    <p:sldId id="280" r:id="rId23"/>
    <p:sldId id="283" r:id="rId24"/>
    <p:sldId id="292" r:id="rId25"/>
    <p:sldId id="282" r:id="rId26"/>
    <p:sldId id="284" r:id="rId27"/>
    <p:sldId id="285" r:id="rId28"/>
    <p:sldId id="286" r:id="rId29"/>
    <p:sldId id="287" r:id="rId30"/>
    <p:sldId id="288" r:id="rId31"/>
    <p:sldId id="289" r:id="rId32"/>
    <p:sldId id="290" r:id="rId33"/>
    <p:sldId id="291" r:id="rId34"/>
    <p:sldId id="293" r:id="rId35"/>
    <p:sldId id="295" r:id="rId36"/>
    <p:sldId id="294" r:id="rId37"/>
    <p:sldId id="297" r:id="rId38"/>
    <p:sldId id="296"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B9FE"/>
    <a:srgbClr val="003366"/>
    <a:srgbClr val="336699"/>
    <a:srgbClr val="0099C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032DE-BBB5-4125-9035-45E6835D9734}" type="datetimeFigureOut">
              <a:rPr lang="en-US" smtClean="0"/>
              <a:t>2019-10-16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F9474-CDA0-485C-BD9D-A6E7922EB8C9}" type="slidenum">
              <a:rPr lang="en-US" smtClean="0"/>
              <a:t>‹#›</a:t>
            </a:fld>
            <a:endParaRPr lang="en-US"/>
          </a:p>
        </p:txBody>
      </p:sp>
    </p:spTree>
    <p:extLst>
      <p:ext uri="{BB962C8B-B14F-4D97-AF65-F5344CB8AC3E}">
        <p14:creationId xmlns:p14="http://schemas.microsoft.com/office/powerpoint/2010/main" val="370607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r>
              <a:rPr lang="en-US"/>
              <a:t>2019-09-25</a:t>
            </a:r>
          </a:p>
        </p:txBody>
      </p:sp>
      <p:sp>
        <p:nvSpPr>
          <p:cNvPr id="5" name="Footer Placeholder 4"/>
          <p:cNvSpPr>
            <a:spLocks noGrp="1"/>
          </p:cNvSpPr>
          <p:nvPr>
            <p:ph type="ftr" sz="quarter" idx="11"/>
          </p:nvPr>
        </p:nvSpPr>
        <p:spPr/>
        <p:txBody>
          <a:bodyPr/>
          <a:lstStyle/>
          <a:p>
            <a:r>
              <a:rPr lang="en-US"/>
              <a:t>Tilda – Getting Started- Copyright (c) 2019 CapsicoHealth, Inc. </a:t>
            </a:r>
          </a:p>
        </p:txBody>
      </p:sp>
      <p:sp>
        <p:nvSpPr>
          <p:cNvPr id="6" name="Slide Number Placeholder 5"/>
          <p:cNvSpPr>
            <a:spLocks noGrp="1"/>
          </p:cNvSpPr>
          <p:nvPr>
            <p:ph type="sldNum" sz="quarter" idx="12"/>
          </p:nvPr>
        </p:nvSpPr>
        <p:spPr/>
        <p:txBody>
          <a:bodyPr/>
          <a:lstStyle/>
          <a:p>
            <a:fld id="{C70A6BF2-D208-47CE-B3CD-F52E7B74088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2019-09-25</a:t>
            </a:r>
          </a:p>
        </p:txBody>
      </p:sp>
      <p:sp>
        <p:nvSpPr>
          <p:cNvPr id="5" name="Footer Placeholder 4"/>
          <p:cNvSpPr>
            <a:spLocks noGrp="1"/>
          </p:cNvSpPr>
          <p:nvPr>
            <p:ph type="ftr" sz="quarter" idx="11"/>
          </p:nvPr>
        </p:nvSpPr>
        <p:spPr/>
        <p:txBody>
          <a:bodyPr/>
          <a:lstStyle/>
          <a:p>
            <a:r>
              <a:rPr lang="en-US"/>
              <a:t>Tilda – Getting Started- Copyright (c) 2019 CapsicoHealth, Inc. </a:t>
            </a:r>
          </a:p>
        </p:txBody>
      </p:sp>
      <p:sp>
        <p:nvSpPr>
          <p:cNvPr id="6" name="Slide Number Placeholder 5"/>
          <p:cNvSpPr>
            <a:spLocks noGrp="1"/>
          </p:cNvSpPr>
          <p:nvPr>
            <p:ph type="sldNum" sz="quarter" idx="12"/>
          </p:nvPr>
        </p:nvSpPr>
        <p:spPr/>
        <p:txBody>
          <a:bodyPr/>
          <a:lstStyle/>
          <a:p>
            <a:fld id="{C70A6BF2-D208-47CE-B3CD-F52E7B740884}" type="slidenum">
              <a:rPr lang="en-US" smtClean="0"/>
              <a:t>‹#›</a:t>
            </a:fld>
            <a:endParaRPr lang="en-US"/>
          </a:p>
        </p:txBody>
      </p:sp>
    </p:spTree>
    <p:extLst>
      <p:ext uri="{BB962C8B-B14F-4D97-AF65-F5344CB8AC3E}">
        <p14:creationId xmlns:p14="http://schemas.microsoft.com/office/powerpoint/2010/main" val="413478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2019-09-25</a:t>
            </a:r>
          </a:p>
        </p:txBody>
      </p:sp>
      <p:sp>
        <p:nvSpPr>
          <p:cNvPr id="5" name="Footer Placeholder 4"/>
          <p:cNvSpPr>
            <a:spLocks noGrp="1"/>
          </p:cNvSpPr>
          <p:nvPr>
            <p:ph type="ftr" sz="quarter" idx="11"/>
          </p:nvPr>
        </p:nvSpPr>
        <p:spPr/>
        <p:txBody>
          <a:bodyPr/>
          <a:lstStyle/>
          <a:p>
            <a:r>
              <a:rPr lang="en-US"/>
              <a:t>Tilda – Getting Started- Copyright (c) 2019 CapsicoHealth, Inc. </a:t>
            </a:r>
          </a:p>
        </p:txBody>
      </p:sp>
      <p:sp>
        <p:nvSpPr>
          <p:cNvPr id="6" name="Slide Number Placeholder 5"/>
          <p:cNvSpPr>
            <a:spLocks noGrp="1"/>
          </p:cNvSpPr>
          <p:nvPr>
            <p:ph type="sldNum" sz="quarter" idx="12"/>
          </p:nvPr>
        </p:nvSpPr>
        <p:spPr/>
        <p:txBody>
          <a:bodyPr/>
          <a:lstStyle/>
          <a:p>
            <a:fld id="{C70A6BF2-D208-47CE-B3CD-F52E7B740884}"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5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9386" y="210207"/>
            <a:ext cx="11111601" cy="781102"/>
          </a:xfrm>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marL="233363" indent="-233363">
              <a:buFont typeface="Arial" panose="020B0604020202020204" pitchFamily="34" charset="0"/>
              <a:buChar char="•"/>
              <a:defRPr sz="3200"/>
            </a:lvl1pPr>
            <a:lvl2pPr marL="265113" indent="196850">
              <a:defRPr sz="2400"/>
            </a:lvl2pPr>
            <a:lvl3pPr marL="447675" indent="182563">
              <a:defRPr sz="2000"/>
            </a:lvl3pPr>
            <a:lvl4pPr marL="593725" indent="204788">
              <a:defRPr sz="1800"/>
            </a:lvl4pPr>
            <a:lvl5pPr marL="776288" indent="190500">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2019-09-25</a:t>
            </a:r>
          </a:p>
        </p:txBody>
      </p:sp>
      <p:sp>
        <p:nvSpPr>
          <p:cNvPr id="5" name="Footer Placeholder 4"/>
          <p:cNvSpPr>
            <a:spLocks noGrp="1"/>
          </p:cNvSpPr>
          <p:nvPr>
            <p:ph type="ftr" sz="quarter" idx="11"/>
          </p:nvPr>
        </p:nvSpPr>
        <p:spPr/>
        <p:txBody>
          <a:bodyPr/>
          <a:lstStyle/>
          <a:p>
            <a:r>
              <a:rPr lang="en-US"/>
              <a:t>Tilda – Getting Started- Copyright (c) 2019 CapsicoHealth, Inc. </a:t>
            </a:r>
          </a:p>
        </p:txBody>
      </p:sp>
      <p:sp>
        <p:nvSpPr>
          <p:cNvPr id="6" name="Slide Number Placeholder 5"/>
          <p:cNvSpPr>
            <a:spLocks noGrp="1"/>
          </p:cNvSpPr>
          <p:nvPr>
            <p:ph type="sldNum" sz="quarter" idx="12"/>
          </p:nvPr>
        </p:nvSpPr>
        <p:spPr/>
        <p:txBody>
          <a:bodyPr/>
          <a:lstStyle/>
          <a:p>
            <a:fld id="{C70A6BF2-D208-47CE-B3CD-F52E7B740884}" type="slidenum">
              <a:rPr lang="en-US" smtClean="0"/>
              <a:t>‹#›</a:t>
            </a:fld>
            <a:endParaRPr lang="en-US"/>
          </a:p>
        </p:txBody>
      </p:sp>
    </p:spTree>
    <p:extLst>
      <p:ext uri="{BB962C8B-B14F-4D97-AF65-F5344CB8AC3E}">
        <p14:creationId xmlns:p14="http://schemas.microsoft.com/office/powerpoint/2010/main" val="3798970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2019-09-25</a:t>
            </a:r>
          </a:p>
        </p:txBody>
      </p:sp>
      <p:sp>
        <p:nvSpPr>
          <p:cNvPr id="5" name="Footer Placeholder 4"/>
          <p:cNvSpPr>
            <a:spLocks noGrp="1"/>
          </p:cNvSpPr>
          <p:nvPr>
            <p:ph type="ftr" sz="quarter" idx="11"/>
          </p:nvPr>
        </p:nvSpPr>
        <p:spPr/>
        <p:txBody>
          <a:bodyPr/>
          <a:lstStyle/>
          <a:p>
            <a:r>
              <a:rPr lang="en-US"/>
              <a:t>Tilda – Getting Started- Copyright (c) 2019 CapsicoHealth, Inc. </a:t>
            </a:r>
          </a:p>
        </p:txBody>
      </p:sp>
      <p:sp>
        <p:nvSpPr>
          <p:cNvPr id="6" name="Slide Number Placeholder 5"/>
          <p:cNvSpPr>
            <a:spLocks noGrp="1"/>
          </p:cNvSpPr>
          <p:nvPr>
            <p:ph type="sldNum" sz="quarter" idx="12"/>
          </p:nvPr>
        </p:nvSpPr>
        <p:spPr/>
        <p:txBody>
          <a:bodyPr/>
          <a:lstStyle/>
          <a:p>
            <a:fld id="{C70A6BF2-D208-47CE-B3CD-F52E7B74088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9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2019-09-25</a:t>
            </a:r>
          </a:p>
        </p:txBody>
      </p:sp>
      <p:sp>
        <p:nvSpPr>
          <p:cNvPr id="6" name="Footer Placeholder 5"/>
          <p:cNvSpPr>
            <a:spLocks noGrp="1"/>
          </p:cNvSpPr>
          <p:nvPr>
            <p:ph type="ftr" sz="quarter" idx="11"/>
          </p:nvPr>
        </p:nvSpPr>
        <p:spPr/>
        <p:txBody>
          <a:bodyPr/>
          <a:lstStyle/>
          <a:p>
            <a:r>
              <a:rPr lang="en-US"/>
              <a:t>Tilda – Getting Started- Copyright (c) 2019 CapsicoHealth, Inc. </a:t>
            </a:r>
          </a:p>
        </p:txBody>
      </p:sp>
      <p:sp>
        <p:nvSpPr>
          <p:cNvPr id="7" name="Slide Number Placeholder 6"/>
          <p:cNvSpPr>
            <a:spLocks noGrp="1"/>
          </p:cNvSpPr>
          <p:nvPr>
            <p:ph type="sldNum" sz="quarter" idx="12"/>
          </p:nvPr>
        </p:nvSpPr>
        <p:spPr/>
        <p:txBody>
          <a:bodyPr/>
          <a:lstStyle/>
          <a:p>
            <a:fld id="{C70A6BF2-D208-47CE-B3CD-F52E7B740884}" type="slidenum">
              <a:rPr lang="en-US" smtClean="0"/>
              <a:t>‹#›</a:t>
            </a:fld>
            <a:endParaRPr lang="en-US"/>
          </a:p>
        </p:txBody>
      </p:sp>
    </p:spTree>
    <p:extLst>
      <p:ext uri="{BB962C8B-B14F-4D97-AF65-F5344CB8AC3E}">
        <p14:creationId xmlns:p14="http://schemas.microsoft.com/office/powerpoint/2010/main" val="379783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2019-09-25</a:t>
            </a:r>
          </a:p>
        </p:txBody>
      </p:sp>
      <p:sp>
        <p:nvSpPr>
          <p:cNvPr id="8" name="Footer Placeholder 7"/>
          <p:cNvSpPr>
            <a:spLocks noGrp="1"/>
          </p:cNvSpPr>
          <p:nvPr>
            <p:ph type="ftr" sz="quarter" idx="11"/>
          </p:nvPr>
        </p:nvSpPr>
        <p:spPr/>
        <p:txBody>
          <a:bodyPr/>
          <a:lstStyle/>
          <a:p>
            <a:r>
              <a:rPr lang="en-US"/>
              <a:t>Tilda – Getting Started- Copyright (c) 2019 CapsicoHealth, Inc. </a:t>
            </a:r>
          </a:p>
        </p:txBody>
      </p:sp>
      <p:sp>
        <p:nvSpPr>
          <p:cNvPr id="9" name="Slide Number Placeholder 8"/>
          <p:cNvSpPr>
            <a:spLocks noGrp="1"/>
          </p:cNvSpPr>
          <p:nvPr>
            <p:ph type="sldNum" sz="quarter" idx="12"/>
          </p:nvPr>
        </p:nvSpPr>
        <p:spPr/>
        <p:txBody>
          <a:bodyPr/>
          <a:lstStyle/>
          <a:p>
            <a:fld id="{C70A6BF2-D208-47CE-B3CD-F52E7B740884}" type="slidenum">
              <a:rPr lang="en-US" smtClean="0"/>
              <a:t>‹#›</a:t>
            </a:fld>
            <a:endParaRPr lang="en-US"/>
          </a:p>
        </p:txBody>
      </p:sp>
    </p:spTree>
    <p:extLst>
      <p:ext uri="{BB962C8B-B14F-4D97-AF65-F5344CB8AC3E}">
        <p14:creationId xmlns:p14="http://schemas.microsoft.com/office/powerpoint/2010/main" val="3742381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2019-09-25</a:t>
            </a:r>
          </a:p>
        </p:txBody>
      </p:sp>
      <p:sp>
        <p:nvSpPr>
          <p:cNvPr id="4" name="Footer Placeholder 3"/>
          <p:cNvSpPr>
            <a:spLocks noGrp="1"/>
          </p:cNvSpPr>
          <p:nvPr>
            <p:ph type="ftr" sz="quarter" idx="11"/>
          </p:nvPr>
        </p:nvSpPr>
        <p:spPr/>
        <p:txBody>
          <a:bodyPr/>
          <a:lstStyle/>
          <a:p>
            <a:r>
              <a:rPr lang="en-US"/>
              <a:t>Tilda – Getting Started- Copyright (c) 2019 CapsicoHealth, Inc. </a:t>
            </a:r>
          </a:p>
        </p:txBody>
      </p:sp>
      <p:sp>
        <p:nvSpPr>
          <p:cNvPr id="5" name="Slide Number Placeholder 4"/>
          <p:cNvSpPr>
            <a:spLocks noGrp="1"/>
          </p:cNvSpPr>
          <p:nvPr>
            <p:ph type="sldNum" sz="quarter" idx="12"/>
          </p:nvPr>
        </p:nvSpPr>
        <p:spPr/>
        <p:txBody>
          <a:bodyPr/>
          <a:lstStyle/>
          <a:p>
            <a:fld id="{C70A6BF2-D208-47CE-B3CD-F52E7B740884}" type="slidenum">
              <a:rPr lang="en-US" smtClean="0"/>
              <a:t>‹#›</a:t>
            </a:fld>
            <a:endParaRPr lang="en-US"/>
          </a:p>
        </p:txBody>
      </p:sp>
    </p:spTree>
    <p:extLst>
      <p:ext uri="{BB962C8B-B14F-4D97-AF65-F5344CB8AC3E}">
        <p14:creationId xmlns:p14="http://schemas.microsoft.com/office/powerpoint/2010/main" val="186874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2019-09-25</a:t>
            </a:r>
          </a:p>
        </p:txBody>
      </p:sp>
      <p:sp>
        <p:nvSpPr>
          <p:cNvPr id="3" name="Footer Placeholder 2"/>
          <p:cNvSpPr>
            <a:spLocks noGrp="1"/>
          </p:cNvSpPr>
          <p:nvPr>
            <p:ph type="ftr" sz="quarter" idx="11"/>
          </p:nvPr>
        </p:nvSpPr>
        <p:spPr/>
        <p:txBody>
          <a:bodyPr/>
          <a:lstStyle/>
          <a:p>
            <a:r>
              <a:rPr lang="en-US"/>
              <a:t>Tilda – Getting Started- Copyright (c) 2019 CapsicoHealth, Inc. </a:t>
            </a:r>
          </a:p>
        </p:txBody>
      </p:sp>
      <p:sp>
        <p:nvSpPr>
          <p:cNvPr id="4" name="Slide Number Placeholder 3"/>
          <p:cNvSpPr>
            <a:spLocks noGrp="1"/>
          </p:cNvSpPr>
          <p:nvPr>
            <p:ph type="sldNum" sz="quarter" idx="12"/>
          </p:nvPr>
        </p:nvSpPr>
        <p:spPr/>
        <p:txBody>
          <a:bodyPr/>
          <a:lstStyle/>
          <a:p>
            <a:fld id="{C70A6BF2-D208-47CE-B3CD-F52E7B740884}" type="slidenum">
              <a:rPr lang="en-US" smtClean="0"/>
              <a:t>‹#›</a:t>
            </a:fld>
            <a:endParaRPr lang="en-US"/>
          </a:p>
        </p:txBody>
      </p:sp>
    </p:spTree>
    <p:extLst>
      <p:ext uri="{BB962C8B-B14F-4D97-AF65-F5344CB8AC3E}">
        <p14:creationId xmlns:p14="http://schemas.microsoft.com/office/powerpoint/2010/main" val="236624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2019-09-25</a:t>
            </a:r>
          </a:p>
        </p:txBody>
      </p:sp>
      <p:sp>
        <p:nvSpPr>
          <p:cNvPr id="6" name="Footer Placeholder 5"/>
          <p:cNvSpPr>
            <a:spLocks noGrp="1"/>
          </p:cNvSpPr>
          <p:nvPr>
            <p:ph type="ftr" sz="quarter" idx="11"/>
          </p:nvPr>
        </p:nvSpPr>
        <p:spPr/>
        <p:txBody>
          <a:bodyPr/>
          <a:lstStyle/>
          <a:p>
            <a:r>
              <a:rPr lang="en-US"/>
              <a:t>Tilda – Getting Started- Copyright (c) 2019 CapsicoHealth, Inc. </a:t>
            </a:r>
          </a:p>
        </p:txBody>
      </p:sp>
      <p:sp>
        <p:nvSpPr>
          <p:cNvPr id="7" name="Slide Number Placeholder 6"/>
          <p:cNvSpPr>
            <a:spLocks noGrp="1"/>
          </p:cNvSpPr>
          <p:nvPr>
            <p:ph type="sldNum" sz="quarter" idx="12"/>
          </p:nvPr>
        </p:nvSpPr>
        <p:spPr/>
        <p:txBody>
          <a:bodyPr/>
          <a:lstStyle/>
          <a:p>
            <a:fld id="{C70A6BF2-D208-47CE-B3CD-F52E7B740884}" type="slidenum">
              <a:rPr lang="en-US" smtClean="0"/>
              <a:t>‹#›</a:t>
            </a:fld>
            <a:endParaRPr lang="en-US"/>
          </a:p>
        </p:txBody>
      </p:sp>
    </p:spTree>
    <p:extLst>
      <p:ext uri="{BB962C8B-B14F-4D97-AF65-F5344CB8AC3E}">
        <p14:creationId xmlns:p14="http://schemas.microsoft.com/office/powerpoint/2010/main" val="262324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2019-09-25</a:t>
            </a:r>
          </a:p>
        </p:txBody>
      </p:sp>
      <p:sp>
        <p:nvSpPr>
          <p:cNvPr id="6" name="Footer Placeholder 5"/>
          <p:cNvSpPr>
            <a:spLocks noGrp="1"/>
          </p:cNvSpPr>
          <p:nvPr>
            <p:ph type="ftr" sz="quarter" idx="11"/>
          </p:nvPr>
        </p:nvSpPr>
        <p:spPr/>
        <p:txBody>
          <a:bodyPr/>
          <a:lstStyle/>
          <a:p>
            <a:r>
              <a:rPr lang="en-US"/>
              <a:t>Tilda – Getting Started- Copyright (c) 2019 CapsicoHealth, Inc. </a:t>
            </a:r>
          </a:p>
        </p:txBody>
      </p:sp>
      <p:sp>
        <p:nvSpPr>
          <p:cNvPr id="7" name="Slide Number Placeholder 6"/>
          <p:cNvSpPr>
            <a:spLocks noGrp="1"/>
          </p:cNvSpPr>
          <p:nvPr>
            <p:ph type="sldNum" sz="quarter" idx="12"/>
          </p:nvPr>
        </p:nvSpPr>
        <p:spPr/>
        <p:txBody>
          <a:bodyPr/>
          <a:lstStyle/>
          <a:p>
            <a:fld id="{C70A6BF2-D208-47CE-B3CD-F52E7B74088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4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9386" y="465572"/>
            <a:ext cx="11111601" cy="5257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37259" y="1264778"/>
            <a:ext cx="11373735" cy="5044582"/>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37259" y="6568354"/>
            <a:ext cx="2741013" cy="176669"/>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a:t>2019-09-25</a:t>
            </a:r>
            <a:endParaRPr lang="en-US" dirty="0"/>
          </a:p>
        </p:txBody>
      </p:sp>
      <p:sp>
        <p:nvSpPr>
          <p:cNvPr id="5" name="Footer Placeholder 4"/>
          <p:cNvSpPr>
            <a:spLocks noGrp="1"/>
          </p:cNvSpPr>
          <p:nvPr>
            <p:ph type="ftr" sz="quarter" idx="3"/>
          </p:nvPr>
        </p:nvSpPr>
        <p:spPr>
          <a:xfrm>
            <a:off x="3409772" y="6568354"/>
            <a:ext cx="7334619" cy="176669"/>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Tilda – Getting Started- Copyright (c) 2019 CapsicoHealth, Inc. </a:t>
            </a:r>
            <a:endParaRPr lang="en-US" dirty="0"/>
          </a:p>
        </p:txBody>
      </p:sp>
      <p:sp>
        <p:nvSpPr>
          <p:cNvPr id="6" name="Slide Number Placeholder 5"/>
          <p:cNvSpPr>
            <a:spLocks noGrp="1"/>
          </p:cNvSpPr>
          <p:nvPr>
            <p:ph type="sldNum" sz="quarter" idx="4"/>
          </p:nvPr>
        </p:nvSpPr>
        <p:spPr>
          <a:xfrm>
            <a:off x="10837333" y="6568354"/>
            <a:ext cx="973667" cy="17667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70A6BF2-D208-47CE-B3CD-F52E7B740884}" type="slidenum">
              <a:rPr lang="en-US" smtClean="0"/>
              <a:t>‹#›</a:t>
            </a:fld>
            <a:endParaRPr lang="en-US"/>
          </a:p>
        </p:txBody>
      </p:sp>
      <p:cxnSp>
        <p:nvCxnSpPr>
          <p:cNvPr id="7" name="Straight Connector 6"/>
          <p:cNvCxnSpPr/>
          <p:nvPr/>
        </p:nvCxnSpPr>
        <p:spPr>
          <a:xfrm flipV="1">
            <a:off x="437259" y="9138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1674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github.com/CapsicoHealth/Tilda/releases"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CapsicoHealth/Tilda/wiki/Tilda-Command-Line-Utilities%3A-Gen" TargetMode="External"/><Relationship Id="rId2" Type="http://schemas.openxmlformats.org/officeDocument/2006/relationships/hyperlink" Target="https://github.com/CapsicoHealth/Tilda/tree/master/docs/documentation/tutorial_sample_files" TargetMode="External"/><Relationship Id="rId1" Type="http://schemas.openxmlformats.org/officeDocument/2006/relationships/slideLayout" Target="../slideLayouts/slideLayout2.xml"/><Relationship Id="rId4" Type="http://schemas.openxmlformats.org/officeDocument/2006/relationships/hyperlink" Target="https://github.com/CapsicoHealth/Tilda/wiki/Tilda-Command-Line-Utilities%3A-Migrat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tomcat.apache.org/" TargetMode="External"/><Relationship Id="rId2" Type="http://schemas.openxmlformats.org/officeDocument/2006/relationships/hyperlink" Target="https://www.techspot.com/downloads/5553-java-jdk.html" TargetMode="External"/><Relationship Id="rId1" Type="http://schemas.openxmlformats.org/officeDocument/2006/relationships/slideLayout" Target="../slideLayouts/slideLayout2.xml"/><Relationship Id="rId5" Type="http://schemas.openxmlformats.org/officeDocument/2006/relationships/hyperlink" Target="https://www.postgresql.org/" TargetMode="External"/><Relationship Id="rId4" Type="http://schemas.openxmlformats.org/officeDocument/2006/relationships/hyperlink" Target="https://www.eclipse.org/downloads/packag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CapsicoHealth/Tilda/wiki/WebDev-Tutorial-Part-1%3A-Easy-Servlets" TargetMode="External"/><Relationship Id="rId2" Type="http://schemas.openxmlformats.org/officeDocument/2006/relationships/hyperlink" Target="https://github.com/CapsicoHealth/Tilda/wiki/First-Tutorial-Part-1%3A-Benefits-Of-A-Transparent-Iterative-Model-Driven-Approach"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8026A3-D06D-449E-9303-2FE39FCA5004}"/>
              </a:ext>
            </a:extLst>
          </p:cNvPr>
          <p:cNvSpPr>
            <a:spLocks noGrp="1"/>
          </p:cNvSpPr>
          <p:nvPr>
            <p:ph type="ctrTitle"/>
          </p:nvPr>
        </p:nvSpPr>
        <p:spPr/>
        <p:txBody>
          <a:bodyPr/>
          <a:lstStyle/>
          <a:p>
            <a:r>
              <a:rPr lang="en-US" dirty="0"/>
              <a:t>Tilda- Getting started</a:t>
            </a:r>
          </a:p>
        </p:txBody>
      </p:sp>
      <p:sp>
        <p:nvSpPr>
          <p:cNvPr id="8" name="Subtitle 7">
            <a:extLst>
              <a:ext uri="{FF2B5EF4-FFF2-40B4-BE49-F238E27FC236}">
                <a16:creationId xmlns:a16="http://schemas.microsoft.com/office/drawing/2014/main" id="{5DDF4679-7B11-4943-8093-1EA90B162B5F}"/>
              </a:ext>
            </a:extLst>
          </p:cNvPr>
          <p:cNvSpPr>
            <a:spLocks noGrp="1"/>
          </p:cNvSpPr>
          <p:nvPr>
            <p:ph type="subTitle" idx="1"/>
          </p:nvPr>
        </p:nvSpPr>
        <p:spPr/>
        <p:txBody>
          <a:bodyPr/>
          <a:lstStyle/>
          <a:p>
            <a:r>
              <a:rPr lang="en-US" dirty="0"/>
              <a:t>2019-09-25</a:t>
            </a:r>
          </a:p>
        </p:txBody>
      </p:sp>
      <p:sp>
        <p:nvSpPr>
          <p:cNvPr id="2" name="Date Placeholder 1">
            <a:extLst>
              <a:ext uri="{FF2B5EF4-FFF2-40B4-BE49-F238E27FC236}">
                <a16:creationId xmlns:a16="http://schemas.microsoft.com/office/drawing/2014/main" id="{3264C466-D269-4901-998C-B8393BFE53CD}"/>
              </a:ext>
            </a:extLst>
          </p:cNvPr>
          <p:cNvSpPr>
            <a:spLocks noGrp="1"/>
          </p:cNvSpPr>
          <p:nvPr>
            <p:ph type="dt" sz="half" idx="10"/>
          </p:nvPr>
        </p:nvSpPr>
        <p:spPr/>
        <p:txBody>
          <a:bodyPr/>
          <a:lstStyle/>
          <a:p>
            <a:r>
              <a:rPr lang="en-US"/>
              <a:t>2019-09-25</a:t>
            </a:r>
            <a:endParaRPr lang="en-US" dirty="0"/>
          </a:p>
        </p:txBody>
      </p:sp>
      <p:sp>
        <p:nvSpPr>
          <p:cNvPr id="3" name="Footer Placeholder 2">
            <a:extLst>
              <a:ext uri="{FF2B5EF4-FFF2-40B4-BE49-F238E27FC236}">
                <a16:creationId xmlns:a16="http://schemas.microsoft.com/office/drawing/2014/main" id="{1F1AA59E-641B-4843-AFAF-42EBF37F64B5}"/>
              </a:ext>
            </a:extLst>
          </p:cNvPr>
          <p:cNvSpPr>
            <a:spLocks noGrp="1"/>
          </p:cNvSpPr>
          <p:nvPr>
            <p:ph type="ftr" sz="quarter" idx="11"/>
          </p:nvPr>
        </p:nvSpPr>
        <p:spPr/>
        <p:txBody>
          <a:bodyPr/>
          <a:lstStyle/>
          <a:p>
            <a:r>
              <a:rPr lang="en-US"/>
              <a:t>Tilda – Getting Started- Copyright (c) 2019 CapsicoHealth, Inc. </a:t>
            </a:r>
            <a:endParaRPr lang="en-US" dirty="0"/>
          </a:p>
        </p:txBody>
      </p:sp>
      <p:sp>
        <p:nvSpPr>
          <p:cNvPr id="4" name="Slide Number Placeholder 3">
            <a:extLst>
              <a:ext uri="{FF2B5EF4-FFF2-40B4-BE49-F238E27FC236}">
                <a16:creationId xmlns:a16="http://schemas.microsoft.com/office/drawing/2014/main" id="{4E2A86A1-E880-4C2E-B54A-5CD46A713E16}"/>
              </a:ext>
            </a:extLst>
          </p:cNvPr>
          <p:cNvSpPr>
            <a:spLocks noGrp="1"/>
          </p:cNvSpPr>
          <p:nvPr>
            <p:ph type="sldNum" sz="quarter" idx="12"/>
          </p:nvPr>
        </p:nvSpPr>
        <p:spPr/>
        <p:txBody>
          <a:bodyPr/>
          <a:lstStyle/>
          <a:p>
            <a:fld id="{C70A6BF2-D208-47CE-B3CD-F52E7B740884}" type="slidenum">
              <a:rPr lang="en-US" smtClean="0"/>
              <a:t>1</a:t>
            </a:fld>
            <a:endParaRPr lang="en-US"/>
          </a:p>
        </p:txBody>
      </p:sp>
    </p:spTree>
    <p:extLst>
      <p:ext uri="{BB962C8B-B14F-4D97-AF65-F5344CB8AC3E}">
        <p14:creationId xmlns:p14="http://schemas.microsoft.com/office/powerpoint/2010/main" val="1302482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8CA04-91EA-42B1-9843-231EE3370C80}"/>
              </a:ext>
            </a:extLst>
          </p:cNvPr>
          <p:cNvSpPr>
            <a:spLocks noGrp="1"/>
          </p:cNvSpPr>
          <p:nvPr>
            <p:ph type="title"/>
          </p:nvPr>
        </p:nvSpPr>
        <p:spPr/>
        <p:txBody>
          <a:bodyPr/>
          <a:lstStyle/>
          <a:p>
            <a:r>
              <a:rPr lang="en-US" dirty="0"/>
              <a:t>Optimized Perspective (according to someone!)</a:t>
            </a:r>
          </a:p>
        </p:txBody>
      </p:sp>
      <p:sp>
        <p:nvSpPr>
          <p:cNvPr id="4" name="Date Placeholder 3">
            <a:extLst>
              <a:ext uri="{FF2B5EF4-FFF2-40B4-BE49-F238E27FC236}">
                <a16:creationId xmlns:a16="http://schemas.microsoft.com/office/drawing/2014/main" id="{66D3C388-F003-435F-93CE-7A9BA77102EA}"/>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3E12A96B-44A2-471E-9564-CA09C036566A}"/>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14DA9371-0410-42B9-9101-C9B839BB6B71}"/>
              </a:ext>
            </a:extLst>
          </p:cNvPr>
          <p:cNvSpPr>
            <a:spLocks noGrp="1"/>
          </p:cNvSpPr>
          <p:nvPr>
            <p:ph type="sldNum" sz="quarter" idx="12"/>
          </p:nvPr>
        </p:nvSpPr>
        <p:spPr/>
        <p:txBody>
          <a:bodyPr/>
          <a:lstStyle/>
          <a:p>
            <a:fld id="{C70A6BF2-D208-47CE-B3CD-F52E7B740884}" type="slidenum">
              <a:rPr lang="en-US" smtClean="0"/>
              <a:t>10</a:t>
            </a:fld>
            <a:endParaRPr lang="en-US"/>
          </a:p>
        </p:txBody>
      </p:sp>
      <p:pic>
        <p:nvPicPr>
          <p:cNvPr id="7" name="Picture 6">
            <a:extLst>
              <a:ext uri="{FF2B5EF4-FFF2-40B4-BE49-F238E27FC236}">
                <a16:creationId xmlns:a16="http://schemas.microsoft.com/office/drawing/2014/main" id="{57DFFB8D-3A6A-48DD-BCA6-77AB62A8CA56}"/>
              </a:ext>
            </a:extLst>
          </p:cNvPr>
          <p:cNvPicPr>
            <a:picLocks noChangeAspect="1"/>
          </p:cNvPicPr>
          <p:nvPr/>
        </p:nvPicPr>
        <p:blipFill>
          <a:blip r:embed="rId2"/>
          <a:stretch>
            <a:fillRect/>
          </a:stretch>
        </p:blipFill>
        <p:spPr>
          <a:xfrm>
            <a:off x="3409772" y="991309"/>
            <a:ext cx="7093200" cy="5356807"/>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E815CE63-7210-4449-AEE0-E68D9B0E0BF5}"/>
              </a:ext>
            </a:extLst>
          </p:cNvPr>
          <p:cNvCxnSpPr>
            <a:cxnSpLocks/>
          </p:cNvCxnSpPr>
          <p:nvPr/>
        </p:nvCxnSpPr>
        <p:spPr>
          <a:xfrm>
            <a:off x="1259553" y="2272784"/>
            <a:ext cx="256222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3A6B28-62FE-4F22-8BEC-BB18B7E69208}"/>
              </a:ext>
            </a:extLst>
          </p:cNvPr>
          <p:cNvSpPr txBox="1"/>
          <p:nvPr/>
        </p:nvSpPr>
        <p:spPr>
          <a:xfrm>
            <a:off x="552422" y="2202213"/>
            <a:ext cx="2866875" cy="369332"/>
          </a:xfrm>
          <a:prstGeom prst="rect">
            <a:avLst/>
          </a:prstGeom>
          <a:noFill/>
        </p:spPr>
        <p:txBody>
          <a:bodyPr wrap="none" rtlCol="0">
            <a:spAutoFit/>
          </a:bodyPr>
          <a:lstStyle/>
          <a:p>
            <a:r>
              <a:rPr lang="en-US" dirty="0"/>
              <a:t>Project Explorer + Navigator</a:t>
            </a:r>
          </a:p>
        </p:txBody>
      </p:sp>
      <p:cxnSp>
        <p:nvCxnSpPr>
          <p:cNvPr id="11" name="Straight Arrow Connector 10">
            <a:extLst>
              <a:ext uri="{FF2B5EF4-FFF2-40B4-BE49-F238E27FC236}">
                <a16:creationId xmlns:a16="http://schemas.microsoft.com/office/drawing/2014/main" id="{AF25D7AF-45BD-47F0-BCDC-B1CCF7CA53E3}"/>
              </a:ext>
            </a:extLst>
          </p:cNvPr>
          <p:cNvCxnSpPr>
            <a:cxnSpLocks/>
          </p:cNvCxnSpPr>
          <p:nvPr/>
        </p:nvCxnSpPr>
        <p:spPr>
          <a:xfrm>
            <a:off x="1259553" y="4874023"/>
            <a:ext cx="256222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96C6790-A562-4188-BD0D-71CAF4963884}"/>
              </a:ext>
            </a:extLst>
          </p:cNvPr>
          <p:cNvSpPr txBox="1"/>
          <p:nvPr/>
        </p:nvSpPr>
        <p:spPr>
          <a:xfrm>
            <a:off x="552422" y="4803452"/>
            <a:ext cx="1754006" cy="369332"/>
          </a:xfrm>
          <a:prstGeom prst="rect">
            <a:avLst/>
          </a:prstGeom>
          <a:noFill/>
        </p:spPr>
        <p:txBody>
          <a:bodyPr wrap="none" rtlCol="0">
            <a:spAutoFit/>
          </a:bodyPr>
          <a:lstStyle/>
          <a:p>
            <a:r>
              <a:rPr lang="en-US" dirty="0"/>
              <a:t>Servers + Debug</a:t>
            </a:r>
          </a:p>
        </p:txBody>
      </p:sp>
      <p:cxnSp>
        <p:nvCxnSpPr>
          <p:cNvPr id="13" name="Straight Arrow Connector 12">
            <a:extLst>
              <a:ext uri="{FF2B5EF4-FFF2-40B4-BE49-F238E27FC236}">
                <a16:creationId xmlns:a16="http://schemas.microsoft.com/office/drawing/2014/main" id="{56217353-89DE-4AD2-A76A-F280A6B5D127}"/>
              </a:ext>
            </a:extLst>
          </p:cNvPr>
          <p:cNvCxnSpPr>
            <a:cxnSpLocks/>
          </p:cNvCxnSpPr>
          <p:nvPr/>
        </p:nvCxnSpPr>
        <p:spPr>
          <a:xfrm>
            <a:off x="1259553" y="3329360"/>
            <a:ext cx="565559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104C904-22AC-46C3-8CE5-419752F9AF8C}"/>
              </a:ext>
            </a:extLst>
          </p:cNvPr>
          <p:cNvSpPr txBox="1"/>
          <p:nvPr/>
        </p:nvSpPr>
        <p:spPr>
          <a:xfrm>
            <a:off x="552422" y="3258789"/>
            <a:ext cx="1561646" cy="369332"/>
          </a:xfrm>
          <a:prstGeom prst="rect">
            <a:avLst/>
          </a:prstGeom>
          <a:noFill/>
        </p:spPr>
        <p:txBody>
          <a:bodyPr wrap="none" rtlCol="0">
            <a:spAutoFit/>
          </a:bodyPr>
          <a:lstStyle/>
          <a:p>
            <a:r>
              <a:rPr lang="en-US" dirty="0"/>
              <a:t>Main editors…</a:t>
            </a:r>
          </a:p>
        </p:txBody>
      </p:sp>
      <p:cxnSp>
        <p:nvCxnSpPr>
          <p:cNvPr id="16" name="Straight Arrow Connector 15">
            <a:extLst>
              <a:ext uri="{FF2B5EF4-FFF2-40B4-BE49-F238E27FC236}">
                <a16:creationId xmlns:a16="http://schemas.microsoft.com/office/drawing/2014/main" id="{1A0C63ED-53B8-47BB-8E0A-AFF78A4D879B}"/>
              </a:ext>
            </a:extLst>
          </p:cNvPr>
          <p:cNvCxnSpPr>
            <a:cxnSpLocks/>
          </p:cNvCxnSpPr>
          <p:nvPr/>
        </p:nvCxnSpPr>
        <p:spPr>
          <a:xfrm>
            <a:off x="1273756" y="5725164"/>
            <a:ext cx="565559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FCE3752-9BE4-4BA9-BA13-7099CB4F4012}"/>
              </a:ext>
            </a:extLst>
          </p:cNvPr>
          <p:cNvSpPr txBox="1"/>
          <p:nvPr/>
        </p:nvSpPr>
        <p:spPr>
          <a:xfrm>
            <a:off x="566625" y="5654593"/>
            <a:ext cx="2845844" cy="369332"/>
          </a:xfrm>
          <a:prstGeom prst="rect">
            <a:avLst/>
          </a:prstGeom>
          <a:noFill/>
        </p:spPr>
        <p:txBody>
          <a:bodyPr wrap="none" rtlCol="0">
            <a:spAutoFit/>
          </a:bodyPr>
          <a:lstStyle/>
          <a:p>
            <a:r>
              <a:rPr lang="en-US" dirty="0"/>
              <a:t>Console and other </a:t>
            </a:r>
            <a:r>
              <a:rPr lang="en-US" dirty="0" err="1"/>
              <a:t>misc</a:t>
            </a:r>
            <a:r>
              <a:rPr lang="en-US" dirty="0"/>
              <a:t> views</a:t>
            </a:r>
          </a:p>
        </p:txBody>
      </p:sp>
    </p:spTree>
    <p:extLst>
      <p:ext uri="{BB962C8B-B14F-4D97-AF65-F5344CB8AC3E}">
        <p14:creationId xmlns:p14="http://schemas.microsoft.com/office/powerpoint/2010/main" val="342637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3C8C-C461-4DB9-922F-A035A8D38A7B}"/>
              </a:ext>
            </a:extLst>
          </p:cNvPr>
          <p:cNvSpPr>
            <a:spLocks noGrp="1"/>
          </p:cNvSpPr>
          <p:nvPr>
            <p:ph type="title"/>
          </p:nvPr>
        </p:nvSpPr>
        <p:spPr/>
        <p:txBody>
          <a:bodyPr/>
          <a:lstStyle/>
          <a:p>
            <a:r>
              <a:rPr lang="en-US" dirty="0"/>
              <a:t>Create a “root” Project</a:t>
            </a:r>
          </a:p>
        </p:txBody>
      </p:sp>
      <p:sp>
        <p:nvSpPr>
          <p:cNvPr id="3" name="Content Placeholder 2">
            <a:extLst>
              <a:ext uri="{FF2B5EF4-FFF2-40B4-BE49-F238E27FC236}">
                <a16:creationId xmlns:a16="http://schemas.microsoft.com/office/drawing/2014/main" id="{4D838297-A6C6-4B3B-B3AA-4A86DC8D4847}"/>
              </a:ext>
            </a:extLst>
          </p:cNvPr>
          <p:cNvSpPr>
            <a:spLocks noGrp="1"/>
          </p:cNvSpPr>
          <p:nvPr>
            <p:ph idx="1"/>
          </p:nvPr>
        </p:nvSpPr>
        <p:spPr/>
        <p:txBody>
          <a:bodyPr/>
          <a:lstStyle/>
          <a:p>
            <a:r>
              <a:rPr lang="en-US" dirty="0"/>
              <a:t>The next few slides show the details of creating a root project.</a:t>
            </a:r>
          </a:p>
          <a:p>
            <a:r>
              <a:rPr lang="en-US" dirty="0"/>
              <a:t>Right-click in the Navigator.</a:t>
            </a:r>
          </a:p>
        </p:txBody>
      </p:sp>
      <p:sp>
        <p:nvSpPr>
          <p:cNvPr id="4" name="Date Placeholder 3">
            <a:extLst>
              <a:ext uri="{FF2B5EF4-FFF2-40B4-BE49-F238E27FC236}">
                <a16:creationId xmlns:a16="http://schemas.microsoft.com/office/drawing/2014/main" id="{7ED3726D-C5FD-4B26-AF29-A3FED364DB49}"/>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DA0382AF-1310-4685-8A12-7186FB060AD0}"/>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1273ED27-86CB-4FEF-9F3A-6757AC7B8EF3}"/>
              </a:ext>
            </a:extLst>
          </p:cNvPr>
          <p:cNvSpPr>
            <a:spLocks noGrp="1"/>
          </p:cNvSpPr>
          <p:nvPr>
            <p:ph type="sldNum" sz="quarter" idx="12"/>
          </p:nvPr>
        </p:nvSpPr>
        <p:spPr/>
        <p:txBody>
          <a:bodyPr/>
          <a:lstStyle/>
          <a:p>
            <a:fld id="{C70A6BF2-D208-47CE-B3CD-F52E7B740884}" type="slidenum">
              <a:rPr lang="en-US" smtClean="0"/>
              <a:t>11</a:t>
            </a:fld>
            <a:endParaRPr lang="en-US"/>
          </a:p>
        </p:txBody>
      </p:sp>
      <p:pic>
        <p:nvPicPr>
          <p:cNvPr id="7" name="Picture 6">
            <a:extLst>
              <a:ext uri="{FF2B5EF4-FFF2-40B4-BE49-F238E27FC236}">
                <a16:creationId xmlns:a16="http://schemas.microsoft.com/office/drawing/2014/main" id="{610480D8-8117-4036-83D6-A8D9984ABEB3}"/>
              </a:ext>
            </a:extLst>
          </p:cNvPr>
          <p:cNvPicPr>
            <a:picLocks noChangeAspect="1"/>
          </p:cNvPicPr>
          <p:nvPr/>
        </p:nvPicPr>
        <p:blipFill>
          <a:blip r:embed="rId2"/>
          <a:stretch>
            <a:fillRect/>
          </a:stretch>
        </p:blipFill>
        <p:spPr>
          <a:xfrm>
            <a:off x="3316830" y="2398864"/>
            <a:ext cx="3226617" cy="4183965"/>
          </a:xfrm>
          <a:prstGeom prst="rect">
            <a:avLst/>
          </a:prstGeom>
          <a:ln>
            <a:solidFill>
              <a:schemeClr val="tx1"/>
            </a:solidFill>
          </a:ln>
        </p:spPr>
      </p:pic>
      <p:pic>
        <p:nvPicPr>
          <p:cNvPr id="10" name="Picture 9">
            <a:extLst>
              <a:ext uri="{FF2B5EF4-FFF2-40B4-BE49-F238E27FC236}">
                <a16:creationId xmlns:a16="http://schemas.microsoft.com/office/drawing/2014/main" id="{1A353D4D-D8BF-43BF-BEBE-208C7404AF9B}"/>
              </a:ext>
            </a:extLst>
          </p:cNvPr>
          <p:cNvPicPr>
            <a:picLocks noChangeAspect="1"/>
          </p:cNvPicPr>
          <p:nvPr/>
        </p:nvPicPr>
        <p:blipFill>
          <a:blip r:embed="rId3"/>
          <a:stretch>
            <a:fillRect/>
          </a:stretch>
        </p:blipFill>
        <p:spPr>
          <a:xfrm>
            <a:off x="6823870" y="2398864"/>
            <a:ext cx="3733040" cy="3594509"/>
          </a:xfrm>
          <a:prstGeom prst="rect">
            <a:avLst/>
          </a:prstGeom>
          <a:ln>
            <a:solidFill>
              <a:schemeClr val="tx1"/>
            </a:solidFill>
          </a:ln>
        </p:spPr>
      </p:pic>
    </p:spTree>
    <p:extLst>
      <p:ext uri="{BB962C8B-B14F-4D97-AF65-F5344CB8AC3E}">
        <p14:creationId xmlns:p14="http://schemas.microsoft.com/office/powerpoint/2010/main" val="1730984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3C8C-C461-4DB9-922F-A035A8D38A7B}"/>
              </a:ext>
            </a:extLst>
          </p:cNvPr>
          <p:cNvSpPr>
            <a:spLocks noGrp="1"/>
          </p:cNvSpPr>
          <p:nvPr>
            <p:ph type="title"/>
          </p:nvPr>
        </p:nvSpPr>
        <p:spPr/>
        <p:txBody>
          <a:bodyPr/>
          <a:lstStyle/>
          <a:p>
            <a:r>
              <a:rPr lang="en-US" dirty="0"/>
              <a:t>Create a “root” Project</a:t>
            </a:r>
          </a:p>
        </p:txBody>
      </p:sp>
      <p:sp>
        <p:nvSpPr>
          <p:cNvPr id="3" name="Content Placeholder 2">
            <a:extLst>
              <a:ext uri="{FF2B5EF4-FFF2-40B4-BE49-F238E27FC236}">
                <a16:creationId xmlns:a16="http://schemas.microsoft.com/office/drawing/2014/main" id="{4D838297-A6C6-4B3B-B3AA-4A86DC8D4847}"/>
              </a:ext>
            </a:extLst>
          </p:cNvPr>
          <p:cNvSpPr>
            <a:spLocks noGrp="1"/>
          </p:cNvSpPr>
          <p:nvPr>
            <p:ph idx="1"/>
          </p:nvPr>
        </p:nvSpPr>
        <p:spPr/>
        <p:txBody>
          <a:bodyPr/>
          <a:lstStyle/>
          <a:p>
            <a:r>
              <a:rPr lang="en-US" dirty="0"/>
              <a:t>“</a:t>
            </a:r>
            <a:r>
              <a:rPr lang="en-US" dirty="0" err="1"/>
              <a:t>RootProject</a:t>
            </a:r>
            <a:r>
              <a:rPr lang="en-US" dirty="0"/>
              <a:t>” name</a:t>
            </a:r>
          </a:p>
          <a:p>
            <a:r>
              <a:rPr lang="en-US" dirty="0"/>
              <a:t>C:\Projects\TildaTutorial</a:t>
            </a:r>
          </a:p>
          <a:p>
            <a:r>
              <a:rPr lang="en-US" dirty="0"/>
              <a:t>Disable the Module file</a:t>
            </a:r>
          </a:p>
          <a:p>
            <a:endParaRPr lang="en-US" dirty="0"/>
          </a:p>
        </p:txBody>
      </p:sp>
      <p:sp>
        <p:nvSpPr>
          <p:cNvPr id="4" name="Date Placeholder 3">
            <a:extLst>
              <a:ext uri="{FF2B5EF4-FFF2-40B4-BE49-F238E27FC236}">
                <a16:creationId xmlns:a16="http://schemas.microsoft.com/office/drawing/2014/main" id="{7ED3726D-C5FD-4B26-AF29-A3FED364DB49}"/>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DA0382AF-1310-4685-8A12-7186FB060AD0}"/>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1273ED27-86CB-4FEF-9F3A-6757AC7B8EF3}"/>
              </a:ext>
            </a:extLst>
          </p:cNvPr>
          <p:cNvSpPr>
            <a:spLocks noGrp="1"/>
          </p:cNvSpPr>
          <p:nvPr>
            <p:ph type="sldNum" sz="quarter" idx="12"/>
          </p:nvPr>
        </p:nvSpPr>
        <p:spPr/>
        <p:txBody>
          <a:bodyPr/>
          <a:lstStyle/>
          <a:p>
            <a:fld id="{C70A6BF2-D208-47CE-B3CD-F52E7B740884}" type="slidenum">
              <a:rPr lang="en-US" smtClean="0"/>
              <a:t>12</a:t>
            </a:fld>
            <a:endParaRPr lang="en-US"/>
          </a:p>
        </p:txBody>
      </p:sp>
      <p:pic>
        <p:nvPicPr>
          <p:cNvPr id="9" name="Picture 8">
            <a:extLst>
              <a:ext uri="{FF2B5EF4-FFF2-40B4-BE49-F238E27FC236}">
                <a16:creationId xmlns:a16="http://schemas.microsoft.com/office/drawing/2014/main" id="{20F6D2B6-414C-4511-88E8-0F4826C79A8D}"/>
              </a:ext>
            </a:extLst>
          </p:cNvPr>
          <p:cNvPicPr>
            <a:picLocks noChangeAspect="1"/>
          </p:cNvPicPr>
          <p:nvPr/>
        </p:nvPicPr>
        <p:blipFill>
          <a:blip r:embed="rId2"/>
          <a:stretch>
            <a:fillRect/>
          </a:stretch>
        </p:blipFill>
        <p:spPr>
          <a:xfrm>
            <a:off x="4786430" y="1264778"/>
            <a:ext cx="3740410" cy="4661126"/>
          </a:xfrm>
          <a:prstGeom prst="rect">
            <a:avLst/>
          </a:prstGeom>
        </p:spPr>
      </p:pic>
      <p:pic>
        <p:nvPicPr>
          <p:cNvPr id="10" name="Picture 9">
            <a:extLst>
              <a:ext uri="{FF2B5EF4-FFF2-40B4-BE49-F238E27FC236}">
                <a16:creationId xmlns:a16="http://schemas.microsoft.com/office/drawing/2014/main" id="{103BE01F-8F82-402B-93AD-A4DC8DB93848}"/>
              </a:ext>
            </a:extLst>
          </p:cNvPr>
          <p:cNvPicPr>
            <a:picLocks noChangeAspect="1"/>
          </p:cNvPicPr>
          <p:nvPr/>
        </p:nvPicPr>
        <p:blipFill>
          <a:blip r:embed="rId3"/>
          <a:stretch>
            <a:fillRect/>
          </a:stretch>
        </p:blipFill>
        <p:spPr>
          <a:xfrm>
            <a:off x="8599166" y="1250303"/>
            <a:ext cx="3155575" cy="4675601"/>
          </a:xfrm>
          <a:prstGeom prst="rect">
            <a:avLst/>
          </a:prstGeom>
          <a:ln>
            <a:solidFill>
              <a:schemeClr val="tx1"/>
            </a:solidFill>
          </a:ln>
        </p:spPr>
      </p:pic>
    </p:spTree>
    <p:extLst>
      <p:ext uri="{BB962C8B-B14F-4D97-AF65-F5344CB8AC3E}">
        <p14:creationId xmlns:p14="http://schemas.microsoft.com/office/powerpoint/2010/main" val="3325486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906F2293-C19A-4500-BD30-55BDD07E2A60}"/>
              </a:ext>
            </a:extLst>
          </p:cNvPr>
          <p:cNvSpPr>
            <a:spLocks noGrp="1"/>
          </p:cNvSpPr>
          <p:nvPr>
            <p:ph idx="1"/>
          </p:nvPr>
        </p:nvSpPr>
        <p:spPr>
          <a:xfrm>
            <a:off x="437259" y="1264778"/>
            <a:ext cx="11373735" cy="5044582"/>
          </a:xfrm>
        </p:spPr>
        <p:txBody>
          <a:bodyPr/>
          <a:lstStyle/>
          <a:p>
            <a:r>
              <a:rPr lang="en-US" dirty="0"/>
              <a:t>Export the JRE and don’t switch perspective</a:t>
            </a:r>
          </a:p>
          <a:p>
            <a:endParaRPr lang="en-US" dirty="0"/>
          </a:p>
        </p:txBody>
      </p:sp>
      <p:sp>
        <p:nvSpPr>
          <p:cNvPr id="2" name="Title 1">
            <a:extLst>
              <a:ext uri="{FF2B5EF4-FFF2-40B4-BE49-F238E27FC236}">
                <a16:creationId xmlns:a16="http://schemas.microsoft.com/office/drawing/2014/main" id="{1553A046-8626-4900-B337-C84EE5BD85FA}"/>
              </a:ext>
            </a:extLst>
          </p:cNvPr>
          <p:cNvSpPr>
            <a:spLocks noGrp="1"/>
          </p:cNvSpPr>
          <p:nvPr>
            <p:ph type="title"/>
          </p:nvPr>
        </p:nvSpPr>
        <p:spPr/>
        <p:txBody>
          <a:bodyPr/>
          <a:lstStyle/>
          <a:p>
            <a:r>
              <a:rPr lang="en-US" dirty="0"/>
              <a:t>Create a “root” Project</a:t>
            </a:r>
          </a:p>
        </p:txBody>
      </p:sp>
      <p:sp>
        <p:nvSpPr>
          <p:cNvPr id="4" name="Date Placeholder 3">
            <a:extLst>
              <a:ext uri="{FF2B5EF4-FFF2-40B4-BE49-F238E27FC236}">
                <a16:creationId xmlns:a16="http://schemas.microsoft.com/office/drawing/2014/main" id="{B192DFBD-42E7-45A1-9E3A-9BD66D6433ED}"/>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635C7FE7-8BC5-49AC-A93F-9E2317C53A31}"/>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4ACBE34C-6B44-4A7F-A482-A0955F1852E2}"/>
              </a:ext>
            </a:extLst>
          </p:cNvPr>
          <p:cNvSpPr>
            <a:spLocks noGrp="1"/>
          </p:cNvSpPr>
          <p:nvPr>
            <p:ph type="sldNum" sz="quarter" idx="12"/>
          </p:nvPr>
        </p:nvSpPr>
        <p:spPr/>
        <p:txBody>
          <a:bodyPr/>
          <a:lstStyle/>
          <a:p>
            <a:fld id="{C70A6BF2-D208-47CE-B3CD-F52E7B740884}" type="slidenum">
              <a:rPr lang="en-US" smtClean="0"/>
              <a:t>13</a:t>
            </a:fld>
            <a:endParaRPr lang="en-US"/>
          </a:p>
        </p:txBody>
      </p:sp>
      <p:pic>
        <p:nvPicPr>
          <p:cNvPr id="9" name="Picture 8">
            <a:extLst>
              <a:ext uri="{FF2B5EF4-FFF2-40B4-BE49-F238E27FC236}">
                <a16:creationId xmlns:a16="http://schemas.microsoft.com/office/drawing/2014/main" id="{94A35F56-EDB4-4626-83F8-73FF315BFEC8}"/>
              </a:ext>
            </a:extLst>
          </p:cNvPr>
          <p:cNvPicPr>
            <a:picLocks noChangeAspect="1"/>
          </p:cNvPicPr>
          <p:nvPr/>
        </p:nvPicPr>
        <p:blipFill>
          <a:blip r:embed="rId2"/>
          <a:stretch>
            <a:fillRect/>
          </a:stretch>
        </p:blipFill>
        <p:spPr>
          <a:xfrm>
            <a:off x="1362077" y="2055521"/>
            <a:ext cx="3436130" cy="4280324"/>
          </a:xfrm>
          <a:prstGeom prst="rect">
            <a:avLst/>
          </a:prstGeom>
          <a:ln>
            <a:solidFill>
              <a:schemeClr val="tx1"/>
            </a:solidFill>
          </a:ln>
        </p:spPr>
      </p:pic>
      <p:sp>
        <p:nvSpPr>
          <p:cNvPr id="17" name="TextBox 16">
            <a:extLst>
              <a:ext uri="{FF2B5EF4-FFF2-40B4-BE49-F238E27FC236}">
                <a16:creationId xmlns:a16="http://schemas.microsoft.com/office/drawing/2014/main" id="{6FEFAC8F-1D22-4D40-A888-3832A630FBFB}"/>
              </a:ext>
            </a:extLst>
          </p:cNvPr>
          <p:cNvSpPr txBox="1"/>
          <p:nvPr/>
        </p:nvSpPr>
        <p:spPr>
          <a:xfrm>
            <a:off x="6626073" y="2604205"/>
            <a:ext cx="1138068" cy="369332"/>
          </a:xfrm>
          <a:prstGeom prst="rect">
            <a:avLst/>
          </a:prstGeom>
          <a:noFill/>
        </p:spPr>
        <p:txBody>
          <a:bodyPr wrap="none" rtlCol="0">
            <a:spAutoFit/>
          </a:bodyPr>
          <a:lstStyle/>
          <a:p>
            <a:r>
              <a:rPr lang="en-US" dirty="0"/>
              <a:t>choose no!</a:t>
            </a:r>
          </a:p>
        </p:txBody>
      </p:sp>
      <p:pic>
        <p:nvPicPr>
          <p:cNvPr id="18" name="Picture 17">
            <a:extLst>
              <a:ext uri="{FF2B5EF4-FFF2-40B4-BE49-F238E27FC236}">
                <a16:creationId xmlns:a16="http://schemas.microsoft.com/office/drawing/2014/main" id="{1DE448BD-6202-4E8E-931C-AD448574E1A4}"/>
              </a:ext>
            </a:extLst>
          </p:cNvPr>
          <p:cNvPicPr>
            <a:picLocks noChangeAspect="1"/>
          </p:cNvPicPr>
          <p:nvPr/>
        </p:nvPicPr>
        <p:blipFill>
          <a:blip r:embed="rId3"/>
          <a:stretch>
            <a:fillRect/>
          </a:stretch>
        </p:blipFill>
        <p:spPr>
          <a:xfrm>
            <a:off x="3979413" y="3204984"/>
            <a:ext cx="3829050" cy="1626237"/>
          </a:xfrm>
          <a:prstGeom prst="rect">
            <a:avLst/>
          </a:prstGeom>
          <a:ln>
            <a:solidFill>
              <a:schemeClr val="tx1"/>
            </a:solidFill>
          </a:ln>
        </p:spPr>
      </p:pic>
      <p:cxnSp>
        <p:nvCxnSpPr>
          <p:cNvPr id="14" name="Straight Arrow Connector 13">
            <a:extLst>
              <a:ext uri="{FF2B5EF4-FFF2-40B4-BE49-F238E27FC236}">
                <a16:creationId xmlns:a16="http://schemas.microsoft.com/office/drawing/2014/main" id="{7F1861AD-942E-47B0-939E-5B092CFE4AD6}"/>
              </a:ext>
            </a:extLst>
          </p:cNvPr>
          <p:cNvCxnSpPr>
            <a:cxnSpLocks/>
          </p:cNvCxnSpPr>
          <p:nvPr/>
        </p:nvCxnSpPr>
        <p:spPr>
          <a:xfrm>
            <a:off x="7360788" y="2905125"/>
            <a:ext cx="0" cy="15952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CEA6546-D231-4BBE-A83F-366C7901A2E6}"/>
              </a:ext>
            </a:extLst>
          </p:cNvPr>
          <p:cNvPicPr>
            <a:picLocks noChangeAspect="1"/>
          </p:cNvPicPr>
          <p:nvPr/>
        </p:nvPicPr>
        <p:blipFill>
          <a:blip r:embed="rId4"/>
          <a:stretch>
            <a:fillRect/>
          </a:stretch>
        </p:blipFill>
        <p:spPr>
          <a:xfrm>
            <a:off x="8676939" y="2604205"/>
            <a:ext cx="2647950" cy="2838450"/>
          </a:xfrm>
          <a:prstGeom prst="rect">
            <a:avLst/>
          </a:prstGeom>
          <a:ln>
            <a:solidFill>
              <a:schemeClr val="tx1"/>
            </a:solidFill>
          </a:ln>
        </p:spPr>
      </p:pic>
      <p:sp>
        <p:nvSpPr>
          <p:cNvPr id="22" name="TextBox 21">
            <a:extLst>
              <a:ext uri="{FF2B5EF4-FFF2-40B4-BE49-F238E27FC236}">
                <a16:creationId xmlns:a16="http://schemas.microsoft.com/office/drawing/2014/main" id="{6B168551-806A-42E8-AF7D-4FB239DF826E}"/>
              </a:ext>
            </a:extLst>
          </p:cNvPr>
          <p:cNvSpPr txBox="1"/>
          <p:nvPr/>
        </p:nvSpPr>
        <p:spPr>
          <a:xfrm>
            <a:off x="4896252" y="2108904"/>
            <a:ext cx="3779946" cy="369332"/>
          </a:xfrm>
          <a:prstGeom prst="rect">
            <a:avLst/>
          </a:prstGeom>
          <a:noFill/>
        </p:spPr>
        <p:txBody>
          <a:bodyPr wrap="none" rtlCol="0">
            <a:spAutoFit/>
          </a:bodyPr>
          <a:lstStyle/>
          <a:p>
            <a:r>
              <a:rPr lang="en-US" dirty="0"/>
              <a:t>select or Eclipse will keep bugging you!</a:t>
            </a:r>
          </a:p>
        </p:txBody>
      </p:sp>
      <p:cxnSp>
        <p:nvCxnSpPr>
          <p:cNvPr id="23" name="Straight Arrow Connector 22">
            <a:extLst>
              <a:ext uri="{FF2B5EF4-FFF2-40B4-BE49-F238E27FC236}">
                <a16:creationId xmlns:a16="http://schemas.microsoft.com/office/drawing/2014/main" id="{EFA69061-EF58-4A32-90C0-4AF90ABFE9DA}"/>
              </a:ext>
            </a:extLst>
          </p:cNvPr>
          <p:cNvCxnSpPr>
            <a:cxnSpLocks/>
          </p:cNvCxnSpPr>
          <p:nvPr/>
        </p:nvCxnSpPr>
        <p:spPr>
          <a:xfrm>
            <a:off x="5090334" y="2431739"/>
            <a:ext cx="0" cy="19234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354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4653-AC30-477C-A006-0A293D6952FB}"/>
              </a:ext>
            </a:extLst>
          </p:cNvPr>
          <p:cNvSpPr>
            <a:spLocks noGrp="1"/>
          </p:cNvSpPr>
          <p:nvPr>
            <p:ph type="title"/>
          </p:nvPr>
        </p:nvSpPr>
        <p:spPr/>
        <p:txBody>
          <a:bodyPr/>
          <a:lstStyle/>
          <a:p>
            <a:r>
              <a:rPr lang="en-US" dirty="0"/>
              <a:t>Set up tomcat</a:t>
            </a:r>
          </a:p>
        </p:txBody>
      </p:sp>
      <p:sp>
        <p:nvSpPr>
          <p:cNvPr id="3" name="Content Placeholder 2">
            <a:extLst>
              <a:ext uri="{FF2B5EF4-FFF2-40B4-BE49-F238E27FC236}">
                <a16:creationId xmlns:a16="http://schemas.microsoft.com/office/drawing/2014/main" id="{7B19C39A-7DA6-45FD-8585-BD6E4CEA6048}"/>
              </a:ext>
            </a:extLst>
          </p:cNvPr>
          <p:cNvSpPr>
            <a:spLocks noGrp="1"/>
          </p:cNvSpPr>
          <p:nvPr>
            <p:ph idx="1"/>
          </p:nvPr>
        </p:nvSpPr>
        <p:spPr/>
        <p:txBody>
          <a:bodyPr/>
          <a:lstStyle/>
          <a:p>
            <a:r>
              <a:rPr lang="en-US" dirty="0"/>
              <a:t>On the “Servers” view, add a new server</a:t>
            </a:r>
          </a:p>
          <a:p>
            <a:r>
              <a:rPr lang="en-US" dirty="0"/>
              <a:t>pick where you installed Tomcat</a:t>
            </a:r>
          </a:p>
        </p:txBody>
      </p:sp>
      <p:sp>
        <p:nvSpPr>
          <p:cNvPr id="4" name="Date Placeholder 3">
            <a:extLst>
              <a:ext uri="{FF2B5EF4-FFF2-40B4-BE49-F238E27FC236}">
                <a16:creationId xmlns:a16="http://schemas.microsoft.com/office/drawing/2014/main" id="{AF5C7BB5-4D11-4567-9E8C-693AE211C507}"/>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E8F4438D-39F8-49A0-8D6B-FCC0ED6607EC}"/>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7E1DEE8F-3381-4078-8EC1-B158A51AA8B9}"/>
              </a:ext>
            </a:extLst>
          </p:cNvPr>
          <p:cNvSpPr>
            <a:spLocks noGrp="1"/>
          </p:cNvSpPr>
          <p:nvPr>
            <p:ph type="sldNum" sz="quarter" idx="12"/>
          </p:nvPr>
        </p:nvSpPr>
        <p:spPr/>
        <p:txBody>
          <a:bodyPr/>
          <a:lstStyle/>
          <a:p>
            <a:fld id="{C70A6BF2-D208-47CE-B3CD-F52E7B740884}" type="slidenum">
              <a:rPr lang="en-US" smtClean="0"/>
              <a:t>14</a:t>
            </a:fld>
            <a:endParaRPr lang="en-US"/>
          </a:p>
        </p:txBody>
      </p:sp>
      <p:pic>
        <p:nvPicPr>
          <p:cNvPr id="7" name="Picture 6">
            <a:extLst>
              <a:ext uri="{FF2B5EF4-FFF2-40B4-BE49-F238E27FC236}">
                <a16:creationId xmlns:a16="http://schemas.microsoft.com/office/drawing/2014/main" id="{B361198F-E207-4F66-B30B-196CC2DD7BC2}"/>
              </a:ext>
            </a:extLst>
          </p:cNvPr>
          <p:cNvPicPr>
            <a:picLocks noChangeAspect="1"/>
          </p:cNvPicPr>
          <p:nvPr/>
        </p:nvPicPr>
        <p:blipFill>
          <a:blip r:embed="rId2"/>
          <a:stretch>
            <a:fillRect/>
          </a:stretch>
        </p:blipFill>
        <p:spPr>
          <a:xfrm>
            <a:off x="699386" y="2776639"/>
            <a:ext cx="2847975" cy="2638425"/>
          </a:xfrm>
          <a:prstGeom prst="rect">
            <a:avLst/>
          </a:prstGeom>
          <a:ln>
            <a:solidFill>
              <a:schemeClr val="tx1"/>
            </a:solidFill>
          </a:ln>
        </p:spPr>
      </p:pic>
      <p:pic>
        <p:nvPicPr>
          <p:cNvPr id="8" name="Picture 7">
            <a:extLst>
              <a:ext uri="{FF2B5EF4-FFF2-40B4-BE49-F238E27FC236}">
                <a16:creationId xmlns:a16="http://schemas.microsoft.com/office/drawing/2014/main" id="{432BEC90-BB48-4354-A8D5-EC552F7B7E8B}"/>
              </a:ext>
            </a:extLst>
          </p:cNvPr>
          <p:cNvPicPr>
            <a:picLocks noChangeAspect="1"/>
          </p:cNvPicPr>
          <p:nvPr/>
        </p:nvPicPr>
        <p:blipFill>
          <a:blip r:embed="rId3"/>
          <a:stretch>
            <a:fillRect/>
          </a:stretch>
        </p:blipFill>
        <p:spPr>
          <a:xfrm>
            <a:off x="3646323" y="2434504"/>
            <a:ext cx="3604774" cy="4133850"/>
          </a:xfrm>
          <a:prstGeom prst="rect">
            <a:avLst/>
          </a:prstGeom>
          <a:ln>
            <a:solidFill>
              <a:schemeClr val="tx1"/>
            </a:solidFill>
          </a:ln>
        </p:spPr>
      </p:pic>
      <p:pic>
        <p:nvPicPr>
          <p:cNvPr id="9" name="Picture 8">
            <a:extLst>
              <a:ext uri="{FF2B5EF4-FFF2-40B4-BE49-F238E27FC236}">
                <a16:creationId xmlns:a16="http://schemas.microsoft.com/office/drawing/2014/main" id="{83FFB1A3-DCC4-477D-B683-4005662E73E9}"/>
              </a:ext>
            </a:extLst>
          </p:cNvPr>
          <p:cNvPicPr>
            <a:picLocks noChangeAspect="1"/>
          </p:cNvPicPr>
          <p:nvPr/>
        </p:nvPicPr>
        <p:blipFill>
          <a:blip r:embed="rId4"/>
          <a:stretch>
            <a:fillRect/>
          </a:stretch>
        </p:blipFill>
        <p:spPr>
          <a:xfrm>
            <a:off x="7420239" y="2032420"/>
            <a:ext cx="3604774" cy="3494824"/>
          </a:xfrm>
          <a:prstGeom prst="rect">
            <a:avLst/>
          </a:prstGeom>
          <a:ln>
            <a:solidFill>
              <a:schemeClr val="tx1"/>
            </a:solidFill>
          </a:ln>
        </p:spPr>
      </p:pic>
    </p:spTree>
    <p:extLst>
      <p:ext uri="{BB962C8B-B14F-4D97-AF65-F5344CB8AC3E}">
        <p14:creationId xmlns:p14="http://schemas.microsoft.com/office/powerpoint/2010/main" val="222103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0D7F-B0A5-40D8-9D82-5EAB5211C92C}"/>
              </a:ext>
            </a:extLst>
          </p:cNvPr>
          <p:cNvSpPr>
            <a:spLocks noGrp="1"/>
          </p:cNvSpPr>
          <p:nvPr>
            <p:ph type="title"/>
          </p:nvPr>
        </p:nvSpPr>
        <p:spPr/>
        <p:txBody>
          <a:bodyPr/>
          <a:lstStyle/>
          <a:p>
            <a:r>
              <a:rPr lang="en-US" dirty="0"/>
              <a:t>Set up tomcat</a:t>
            </a:r>
          </a:p>
        </p:txBody>
      </p:sp>
      <p:sp>
        <p:nvSpPr>
          <p:cNvPr id="3" name="Content Placeholder 2">
            <a:extLst>
              <a:ext uri="{FF2B5EF4-FFF2-40B4-BE49-F238E27FC236}">
                <a16:creationId xmlns:a16="http://schemas.microsoft.com/office/drawing/2014/main" id="{63CF2B81-124C-4013-99C4-DBE8F2BC74C7}"/>
              </a:ext>
            </a:extLst>
          </p:cNvPr>
          <p:cNvSpPr>
            <a:spLocks noGrp="1"/>
          </p:cNvSpPr>
          <p:nvPr>
            <p:ph idx="1"/>
          </p:nvPr>
        </p:nvSpPr>
        <p:spPr/>
        <p:txBody>
          <a:bodyPr/>
          <a:lstStyle/>
          <a:p>
            <a:r>
              <a:rPr lang="en-US" dirty="0"/>
              <a:t>Right click on “</a:t>
            </a:r>
            <a:r>
              <a:rPr lang="en-US" dirty="0" err="1"/>
              <a:t>RootProject</a:t>
            </a:r>
            <a:r>
              <a:rPr lang="en-US" dirty="0"/>
              <a:t>” and select “Properties”</a:t>
            </a:r>
          </a:p>
        </p:txBody>
      </p:sp>
      <p:sp>
        <p:nvSpPr>
          <p:cNvPr id="4" name="Date Placeholder 3">
            <a:extLst>
              <a:ext uri="{FF2B5EF4-FFF2-40B4-BE49-F238E27FC236}">
                <a16:creationId xmlns:a16="http://schemas.microsoft.com/office/drawing/2014/main" id="{AD1A3890-D6EA-4836-8511-13A963A5F929}"/>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700E63A8-96FA-49CC-9E84-739A76825EA7}"/>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89A2908A-455B-4FE3-9092-7BFDFF45DD5F}"/>
              </a:ext>
            </a:extLst>
          </p:cNvPr>
          <p:cNvSpPr>
            <a:spLocks noGrp="1"/>
          </p:cNvSpPr>
          <p:nvPr>
            <p:ph type="sldNum" sz="quarter" idx="12"/>
          </p:nvPr>
        </p:nvSpPr>
        <p:spPr/>
        <p:txBody>
          <a:bodyPr/>
          <a:lstStyle/>
          <a:p>
            <a:fld id="{C70A6BF2-D208-47CE-B3CD-F52E7B740884}" type="slidenum">
              <a:rPr lang="en-US" smtClean="0"/>
              <a:t>15</a:t>
            </a:fld>
            <a:endParaRPr lang="en-US"/>
          </a:p>
        </p:txBody>
      </p:sp>
      <p:pic>
        <p:nvPicPr>
          <p:cNvPr id="7" name="Picture 6">
            <a:extLst>
              <a:ext uri="{FF2B5EF4-FFF2-40B4-BE49-F238E27FC236}">
                <a16:creationId xmlns:a16="http://schemas.microsoft.com/office/drawing/2014/main" id="{7273F352-F695-4386-99B7-FC03DDC3092E}"/>
              </a:ext>
            </a:extLst>
          </p:cNvPr>
          <p:cNvPicPr>
            <a:picLocks noChangeAspect="1"/>
          </p:cNvPicPr>
          <p:nvPr/>
        </p:nvPicPr>
        <p:blipFill>
          <a:blip r:embed="rId2"/>
          <a:stretch>
            <a:fillRect/>
          </a:stretch>
        </p:blipFill>
        <p:spPr>
          <a:xfrm>
            <a:off x="836768" y="1823085"/>
            <a:ext cx="2858931" cy="4768940"/>
          </a:xfrm>
          <a:prstGeom prst="rect">
            <a:avLst/>
          </a:prstGeom>
          <a:ln>
            <a:solidFill>
              <a:schemeClr val="tx1"/>
            </a:solidFill>
          </a:ln>
        </p:spPr>
      </p:pic>
      <p:pic>
        <p:nvPicPr>
          <p:cNvPr id="8" name="Picture 7">
            <a:extLst>
              <a:ext uri="{FF2B5EF4-FFF2-40B4-BE49-F238E27FC236}">
                <a16:creationId xmlns:a16="http://schemas.microsoft.com/office/drawing/2014/main" id="{8961296B-62DD-4B5E-ABEC-A3880B0F1ECC}"/>
              </a:ext>
            </a:extLst>
          </p:cNvPr>
          <p:cNvPicPr>
            <a:picLocks noChangeAspect="1"/>
          </p:cNvPicPr>
          <p:nvPr/>
        </p:nvPicPr>
        <p:blipFill>
          <a:blip r:embed="rId3"/>
          <a:stretch>
            <a:fillRect/>
          </a:stretch>
        </p:blipFill>
        <p:spPr>
          <a:xfrm>
            <a:off x="3757965" y="2444558"/>
            <a:ext cx="4262437" cy="3334766"/>
          </a:xfrm>
          <a:prstGeom prst="rect">
            <a:avLst/>
          </a:prstGeom>
          <a:ln>
            <a:solidFill>
              <a:schemeClr val="tx1"/>
            </a:solidFill>
          </a:ln>
        </p:spPr>
      </p:pic>
      <p:sp>
        <p:nvSpPr>
          <p:cNvPr id="9" name="Content Placeholder 2">
            <a:extLst>
              <a:ext uri="{FF2B5EF4-FFF2-40B4-BE49-F238E27FC236}">
                <a16:creationId xmlns:a16="http://schemas.microsoft.com/office/drawing/2014/main" id="{CF566FE7-6EDF-4569-99FB-0D7D73FA7599}"/>
              </a:ext>
            </a:extLst>
          </p:cNvPr>
          <p:cNvSpPr txBox="1">
            <a:spLocks/>
          </p:cNvSpPr>
          <p:nvPr/>
        </p:nvSpPr>
        <p:spPr>
          <a:xfrm>
            <a:off x="4305300" y="1762124"/>
            <a:ext cx="7658094" cy="4699635"/>
          </a:xfrm>
          <a:prstGeom prst="rect">
            <a:avLst/>
          </a:prstGeom>
        </p:spPr>
        <p:txBody>
          <a:bodyPr vert="horz" lIns="45720" tIns="45720" rIns="45720" bIns="45720" rtlCol="0">
            <a:normAutofit/>
          </a:bodyPr>
          <a:lstStyle>
            <a:lvl1pPr marL="233363" indent="-233363"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3200" kern="1200">
                <a:solidFill>
                  <a:schemeClr val="tx1"/>
                </a:solidFill>
                <a:latin typeface="+mn-lt"/>
                <a:ea typeface="+mn-ea"/>
                <a:cs typeface="+mn-cs"/>
              </a:defRPr>
            </a:lvl1pPr>
            <a:lvl2pPr marL="265113" indent="19685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7675" indent="182563"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3725" indent="204788"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6288" indent="19050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“Java Build Path”, “Libraries”, “Add Library”</a:t>
            </a:r>
          </a:p>
        </p:txBody>
      </p:sp>
      <p:pic>
        <p:nvPicPr>
          <p:cNvPr id="10" name="Picture 9">
            <a:extLst>
              <a:ext uri="{FF2B5EF4-FFF2-40B4-BE49-F238E27FC236}">
                <a16:creationId xmlns:a16="http://schemas.microsoft.com/office/drawing/2014/main" id="{77AB5957-1DE1-485A-9020-C6F71A17261B}"/>
              </a:ext>
            </a:extLst>
          </p:cNvPr>
          <p:cNvPicPr>
            <a:picLocks noChangeAspect="1"/>
          </p:cNvPicPr>
          <p:nvPr/>
        </p:nvPicPr>
        <p:blipFill>
          <a:blip r:embed="rId4"/>
          <a:stretch>
            <a:fillRect/>
          </a:stretch>
        </p:blipFill>
        <p:spPr>
          <a:xfrm>
            <a:off x="8155773" y="2807925"/>
            <a:ext cx="3472186" cy="2608032"/>
          </a:xfrm>
          <a:prstGeom prst="rect">
            <a:avLst/>
          </a:prstGeom>
          <a:ln>
            <a:solidFill>
              <a:schemeClr val="tx1"/>
            </a:solidFill>
          </a:ln>
        </p:spPr>
      </p:pic>
    </p:spTree>
    <p:extLst>
      <p:ext uri="{BB962C8B-B14F-4D97-AF65-F5344CB8AC3E}">
        <p14:creationId xmlns:p14="http://schemas.microsoft.com/office/powerpoint/2010/main" val="365804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5E7C-325A-45F7-B20B-5CD70D378249}"/>
              </a:ext>
            </a:extLst>
          </p:cNvPr>
          <p:cNvSpPr>
            <a:spLocks noGrp="1"/>
          </p:cNvSpPr>
          <p:nvPr>
            <p:ph type="title"/>
          </p:nvPr>
        </p:nvSpPr>
        <p:spPr/>
        <p:txBody>
          <a:bodyPr/>
          <a:lstStyle/>
          <a:p>
            <a:r>
              <a:rPr lang="en-US" dirty="0"/>
              <a:t>Set up tomcat</a:t>
            </a:r>
          </a:p>
        </p:txBody>
      </p:sp>
      <p:sp>
        <p:nvSpPr>
          <p:cNvPr id="3" name="Content Placeholder 2">
            <a:extLst>
              <a:ext uri="{FF2B5EF4-FFF2-40B4-BE49-F238E27FC236}">
                <a16:creationId xmlns:a16="http://schemas.microsoft.com/office/drawing/2014/main" id="{FBECDC51-7453-4F32-B57B-DA115C894B57}"/>
              </a:ext>
            </a:extLst>
          </p:cNvPr>
          <p:cNvSpPr>
            <a:spLocks noGrp="1"/>
          </p:cNvSpPr>
          <p:nvPr>
            <p:ph idx="1"/>
          </p:nvPr>
        </p:nvSpPr>
        <p:spPr/>
        <p:txBody>
          <a:bodyPr/>
          <a:lstStyle/>
          <a:p>
            <a:r>
              <a:rPr lang="en-US" dirty="0"/>
              <a:t>Select Tomcat 9</a:t>
            </a:r>
          </a:p>
          <a:p>
            <a:r>
              <a:rPr lang="en-US" dirty="0"/>
              <a:t>Export</a:t>
            </a:r>
          </a:p>
          <a:p>
            <a:r>
              <a:rPr lang="en-US" dirty="0"/>
              <a:t>Apply And Close</a:t>
            </a:r>
          </a:p>
        </p:txBody>
      </p:sp>
      <p:sp>
        <p:nvSpPr>
          <p:cNvPr id="4" name="Date Placeholder 3">
            <a:extLst>
              <a:ext uri="{FF2B5EF4-FFF2-40B4-BE49-F238E27FC236}">
                <a16:creationId xmlns:a16="http://schemas.microsoft.com/office/drawing/2014/main" id="{1844C9D3-9640-4C43-827F-E6C1298675EE}"/>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C0B83E46-25A0-433F-95A2-F251C94C9B92}"/>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51776499-43D0-4C04-93A2-A2040C5B295E}"/>
              </a:ext>
            </a:extLst>
          </p:cNvPr>
          <p:cNvSpPr>
            <a:spLocks noGrp="1"/>
          </p:cNvSpPr>
          <p:nvPr>
            <p:ph type="sldNum" sz="quarter" idx="12"/>
          </p:nvPr>
        </p:nvSpPr>
        <p:spPr/>
        <p:txBody>
          <a:bodyPr/>
          <a:lstStyle/>
          <a:p>
            <a:fld id="{C70A6BF2-D208-47CE-B3CD-F52E7B740884}" type="slidenum">
              <a:rPr lang="en-US" smtClean="0"/>
              <a:t>16</a:t>
            </a:fld>
            <a:endParaRPr lang="en-US"/>
          </a:p>
        </p:txBody>
      </p:sp>
      <p:pic>
        <p:nvPicPr>
          <p:cNvPr id="7" name="Picture 6">
            <a:extLst>
              <a:ext uri="{FF2B5EF4-FFF2-40B4-BE49-F238E27FC236}">
                <a16:creationId xmlns:a16="http://schemas.microsoft.com/office/drawing/2014/main" id="{31433A9E-DDC3-47EE-9563-6BE471DA5BD0}"/>
              </a:ext>
            </a:extLst>
          </p:cNvPr>
          <p:cNvPicPr>
            <a:picLocks noChangeAspect="1"/>
          </p:cNvPicPr>
          <p:nvPr/>
        </p:nvPicPr>
        <p:blipFill>
          <a:blip r:embed="rId2"/>
          <a:stretch>
            <a:fillRect/>
          </a:stretch>
        </p:blipFill>
        <p:spPr>
          <a:xfrm>
            <a:off x="1062732" y="3352459"/>
            <a:ext cx="3398145" cy="2569703"/>
          </a:xfrm>
          <a:prstGeom prst="rect">
            <a:avLst/>
          </a:prstGeom>
          <a:ln>
            <a:solidFill>
              <a:schemeClr val="tx1"/>
            </a:solidFill>
          </a:ln>
        </p:spPr>
      </p:pic>
      <p:pic>
        <p:nvPicPr>
          <p:cNvPr id="9" name="Picture 8">
            <a:extLst>
              <a:ext uri="{FF2B5EF4-FFF2-40B4-BE49-F238E27FC236}">
                <a16:creationId xmlns:a16="http://schemas.microsoft.com/office/drawing/2014/main" id="{893D2092-7CA3-461F-9DE6-20114E7D03E1}"/>
              </a:ext>
            </a:extLst>
          </p:cNvPr>
          <p:cNvPicPr>
            <a:picLocks noChangeAspect="1"/>
          </p:cNvPicPr>
          <p:nvPr/>
        </p:nvPicPr>
        <p:blipFill>
          <a:blip r:embed="rId3"/>
          <a:stretch>
            <a:fillRect/>
          </a:stretch>
        </p:blipFill>
        <p:spPr>
          <a:xfrm>
            <a:off x="4114800" y="1025517"/>
            <a:ext cx="4569646" cy="3352800"/>
          </a:xfrm>
          <a:prstGeom prst="rect">
            <a:avLst/>
          </a:prstGeom>
          <a:ln>
            <a:solidFill>
              <a:schemeClr val="tx1"/>
            </a:solidFill>
          </a:ln>
        </p:spPr>
      </p:pic>
      <p:pic>
        <p:nvPicPr>
          <p:cNvPr id="10" name="Picture 9">
            <a:extLst>
              <a:ext uri="{FF2B5EF4-FFF2-40B4-BE49-F238E27FC236}">
                <a16:creationId xmlns:a16="http://schemas.microsoft.com/office/drawing/2014/main" id="{466FF775-22D1-46F8-8123-DE8E92C2238C}"/>
              </a:ext>
            </a:extLst>
          </p:cNvPr>
          <p:cNvPicPr>
            <a:picLocks noChangeAspect="1"/>
          </p:cNvPicPr>
          <p:nvPr/>
        </p:nvPicPr>
        <p:blipFill>
          <a:blip r:embed="rId4"/>
          <a:stretch>
            <a:fillRect/>
          </a:stretch>
        </p:blipFill>
        <p:spPr>
          <a:xfrm>
            <a:off x="6921077" y="2502571"/>
            <a:ext cx="4889910" cy="3589623"/>
          </a:xfrm>
          <a:prstGeom prst="rect">
            <a:avLst/>
          </a:prstGeom>
          <a:ln>
            <a:solidFill>
              <a:schemeClr val="tx1"/>
            </a:solidFill>
          </a:ln>
        </p:spPr>
      </p:pic>
    </p:spTree>
    <p:extLst>
      <p:ext uri="{BB962C8B-B14F-4D97-AF65-F5344CB8AC3E}">
        <p14:creationId xmlns:p14="http://schemas.microsoft.com/office/powerpoint/2010/main" val="1673930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C62D-2F6B-4909-8287-0A53E5E37ADB}"/>
              </a:ext>
            </a:extLst>
          </p:cNvPr>
          <p:cNvSpPr>
            <a:spLocks noGrp="1"/>
          </p:cNvSpPr>
          <p:nvPr>
            <p:ph type="title"/>
          </p:nvPr>
        </p:nvSpPr>
        <p:spPr/>
        <p:txBody>
          <a:bodyPr/>
          <a:lstStyle/>
          <a:p>
            <a:r>
              <a:rPr lang="en-US" dirty="0"/>
              <a:t>Add the Tilda Libraries</a:t>
            </a:r>
          </a:p>
        </p:txBody>
      </p:sp>
      <p:sp>
        <p:nvSpPr>
          <p:cNvPr id="3" name="Content Placeholder 2">
            <a:extLst>
              <a:ext uri="{FF2B5EF4-FFF2-40B4-BE49-F238E27FC236}">
                <a16:creationId xmlns:a16="http://schemas.microsoft.com/office/drawing/2014/main" id="{1491FD56-8AC4-4F86-9480-158E28F4FA42}"/>
              </a:ext>
            </a:extLst>
          </p:cNvPr>
          <p:cNvSpPr>
            <a:spLocks noGrp="1"/>
          </p:cNvSpPr>
          <p:nvPr>
            <p:ph idx="1"/>
          </p:nvPr>
        </p:nvSpPr>
        <p:spPr/>
        <p:txBody>
          <a:bodyPr/>
          <a:lstStyle/>
          <a:p>
            <a:r>
              <a:rPr lang="en-US" dirty="0"/>
              <a:t>Add a “lib” folder to the project</a:t>
            </a:r>
          </a:p>
          <a:p>
            <a:endParaRPr lang="en-US" dirty="0"/>
          </a:p>
        </p:txBody>
      </p:sp>
      <p:sp>
        <p:nvSpPr>
          <p:cNvPr id="4" name="Date Placeholder 3">
            <a:extLst>
              <a:ext uri="{FF2B5EF4-FFF2-40B4-BE49-F238E27FC236}">
                <a16:creationId xmlns:a16="http://schemas.microsoft.com/office/drawing/2014/main" id="{749C46B2-C613-4960-BC39-FFAB7A7004C4}"/>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09DBD685-5FA8-411B-B3EC-B0B9F30762D9}"/>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4D33A0AF-5CDF-46EA-A71F-17E1B0BAF144}"/>
              </a:ext>
            </a:extLst>
          </p:cNvPr>
          <p:cNvSpPr>
            <a:spLocks noGrp="1"/>
          </p:cNvSpPr>
          <p:nvPr>
            <p:ph type="sldNum" sz="quarter" idx="12"/>
          </p:nvPr>
        </p:nvSpPr>
        <p:spPr/>
        <p:txBody>
          <a:bodyPr/>
          <a:lstStyle/>
          <a:p>
            <a:fld id="{C70A6BF2-D208-47CE-B3CD-F52E7B740884}" type="slidenum">
              <a:rPr lang="en-US" smtClean="0"/>
              <a:t>17</a:t>
            </a:fld>
            <a:endParaRPr lang="en-US"/>
          </a:p>
        </p:txBody>
      </p:sp>
      <p:pic>
        <p:nvPicPr>
          <p:cNvPr id="7" name="Picture 6">
            <a:extLst>
              <a:ext uri="{FF2B5EF4-FFF2-40B4-BE49-F238E27FC236}">
                <a16:creationId xmlns:a16="http://schemas.microsoft.com/office/drawing/2014/main" id="{AC572C6C-A808-4864-88D6-338487569B74}"/>
              </a:ext>
            </a:extLst>
          </p:cNvPr>
          <p:cNvPicPr>
            <a:picLocks noChangeAspect="1"/>
          </p:cNvPicPr>
          <p:nvPr/>
        </p:nvPicPr>
        <p:blipFill rotWithShape="1">
          <a:blip r:embed="rId2"/>
          <a:srcRect t="18670" b="21134"/>
          <a:stretch/>
        </p:blipFill>
        <p:spPr>
          <a:xfrm>
            <a:off x="1083711" y="2057400"/>
            <a:ext cx="5896800" cy="3665078"/>
          </a:xfrm>
          <a:prstGeom prst="rect">
            <a:avLst/>
          </a:prstGeom>
          <a:ln>
            <a:solidFill>
              <a:schemeClr val="tx1"/>
            </a:solidFill>
          </a:ln>
        </p:spPr>
      </p:pic>
      <p:pic>
        <p:nvPicPr>
          <p:cNvPr id="8" name="Picture 7">
            <a:extLst>
              <a:ext uri="{FF2B5EF4-FFF2-40B4-BE49-F238E27FC236}">
                <a16:creationId xmlns:a16="http://schemas.microsoft.com/office/drawing/2014/main" id="{0921D882-AEFE-47CB-9EC7-0B55D7149913}"/>
              </a:ext>
            </a:extLst>
          </p:cNvPr>
          <p:cNvPicPr>
            <a:picLocks noChangeAspect="1"/>
          </p:cNvPicPr>
          <p:nvPr/>
        </p:nvPicPr>
        <p:blipFill>
          <a:blip r:embed="rId3"/>
          <a:stretch>
            <a:fillRect/>
          </a:stretch>
        </p:blipFill>
        <p:spPr>
          <a:xfrm>
            <a:off x="7492188" y="1501069"/>
            <a:ext cx="2800350" cy="4572000"/>
          </a:xfrm>
          <a:prstGeom prst="rect">
            <a:avLst/>
          </a:prstGeom>
          <a:ln>
            <a:solidFill>
              <a:schemeClr val="tx1"/>
            </a:solidFill>
          </a:ln>
        </p:spPr>
      </p:pic>
    </p:spTree>
    <p:extLst>
      <p:ext uri="{BB962C8B-B14F-4D97-AF65-F5344CB8AC3E}">
        <p14:creationId xmlns:p14="http://schemas.microsoft.com/office/powerpoint/2010/main" val="855938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C62D-2F6B-4909-8287-0A53E5E37ADB}"/>
              </a:ext>
            </a:extLst>
          </p:cNvPr>
          <p:cNvSpPr>
            <a:spLocks noGrp="1"/>
          </p:cNvSpPr>
          <p:nvPr>
            <p:ph type="title"/>
          </p:nvPr>
        </p:nvSpPr>
        <p:spPr/>
        <p:txBody>
          <a:bodyPr vert="horz" lIns="91440" tIns="45720" rIns="91440" bIns="45720" rtlCol="0" anchor="ctr">
            <a:normAutofit/>
          </a:bodyPr>
          <a:lstStyle/>
          <a:p>
            <a:r>
              <a:rPr lang="en-US" dirty="0"/>
              <a:t>Add the Tilda Libraries</a:t>
            </a:r>
          </a:p>
        </p:txBody>
      </p:sp>
      <p:sp>
        <p:nvSpPr>
          <p:cNvPr id="3" name="Content Placeholder 2">
            <a:extLst>
              <a:ext uri="{FF2B5EF4-FFF2-40B4-BE49-F238E27FC236}">
                <a16:creationId xmlns:a16="http://schemas.microsoft.com/office/drawing/2014/main" id="{1491FD56-8AC4-4F86-9480-158E28F4FA42}"/>
              </a:ext>
            </a:extLst>
          </p:cNvPr>
          <p:cNvSpPr>
            <a:spLocks noGrp="1"/>
          </p:cNvSpPr>
          <p:nvPr>
            <p:ph idx="1"/>
          </p:nvPr>
        </p:nvSpPr>
        <p:spPr/>
        <p:txBody>
          <a:bodyPr/>
          <a:lstStyle/>
          <a:p>
            <a:r>
              <a:rPr lang="en-US" dirty="0"/>
              <a:t>Download the </a:t>
            </a:r>
            <a:r>
              <a:rPr lang="en-US" b="1" u="sng" dirty="0"/>
              <a:t>latest</a:t>
            </a:r>
            <a:r>
              <a:rPr lang="en-US" dirty="0"/>
              <a:t> Tilda release</a:t>
            </a:r>
          </a:p>
          <a:p>
            <a:pPr lvl="1"/>
            <a:r>
              <a:rPr lang="en-US" dirty="0">
                <a:hlinkClick r:id="rId2"/>
              </a:rPr>
              <a:t>https://github.com/CapsicoHealth/Tilda/releases</a:t>
            </a:r>
            <a:endParaRPr lang="en-US" dirty="0"/>
          </a:p>
          <a:p>
            <a:r>
              <a:rPr lang="en-US" dirty="0" err="1"/>
              <a:t>Drag’n’Drop</a:t>
            </a:r>
            <a:r>
              <a:rPr lang="en-US" dirty="0"/>
              <a:t> the contents of the Zip to the “lib” folder</a:t>
            </a:r>
          </a:p>
          <a:p>
            <a:endParaRPr lang="en-US" dirty="0"/>
          </a:p>
        </p:txBody>
      </p:sp>
      <p:sp>
        <p:nvSpPr>
          <p:cNvPr id="4" name="Date Placeholder 3">
            <a:extLst>
              <a:ext uri="{FF2B5EF4-FFF2-40B4-BE49-F238E27FC236}">
                <a16:creationId xmlns:a16="http://schemas.microsoft.com/office/drawing/2014/main" id="{749C46B2-C613-4960-BC39-FFAB7A7004C4}"/>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09DBD685-5FA8-411B-B3EC-B0B9F30762D9}"/>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4D33A0AF-5CDF-46EA-A71F-17E1B0BAF144}"/>
              </a:ext>
            </a:extLst>
          </p:cNvPr>
          <p:cNvSpPr>
            <a:spLocks noGrp="1"/>
          </p:cNvSpPr>
          <p:nvPr>
            <p:ph type="sldNum" sz="quarter" idx="12"/>
          </p:nvPr>
        </p:nvSpPr>
        <p:spPr/>
        <p:txBody>
          <a:bodyPr/>
          <a:lstStyle/>
          <a:p>
            <a:fld id="{C70A6BF2-D208-47CE-B3CD-F52E7B740884}" type="slidenum">
              <a:rPr lang="en-US" smtClean="0"/>
              <a:t>18</a:t>
            </a:fld>
            <a:endParaRPr lang="en-US"/>
          </a:p>
        </p:txBody>
      </p:sp>
      <p:pic>
        <p:nvPicPr>
          <p:cNvPr id="7" name="Picture 6">
            <a:extLst>
              <a:ext uri="{FF2B5EF4-FFF2-40B4-BE49-F238E27FC236}">
                <a16:creationId xmlns:a16="http://schemas.microsoft.com/office/drawing/2014/main" id="{1470DD35-5FFA-431D-82B3-7DBFE4768ECB}"/>
              </a:ext>
            </a:extLst>
          </p:cNvPr>
          <p:cNvPicPr>
            <a:picLocks noChangeAspect="1"/>
          </p:cNvPicPr>
          <p:nvPr/>
        </p:nvPicPr>
        <p:blipFill>
          <a:blip r:embed="rId3"/>
          <a:stretch>
            <a:fillRect/>
          </a:stretch>
        </p:blipFill>
        <p:spPr>
          <a:xfrm>
            <a:off x="872031" y="2923473"/>
            <a:ext cx="4805753" cy="3532801"/>
          </a:xfrm>
          <a:prstGeom prst="rect">
            <a:avLst/>
          </a:prstGeom>
          <a:ln>
            <a:solidFill>
              <a:schemeClr val="tx1"/>
            </a:solidFill>
          </a:ln>
        </p:spPr>
      </p:pic>
      <p:pic>
        <p:nvPicPr>
          <p:cNvPr id="12" name="Picture 11">
            <a:extLst>
              <a:ext uri="{FF2B5EF4-FFF2-40B4-BE49-F238E27FC236}">
                <a16:creationId xmlns:a16="http://schemas.microsoft.com/office/drawing/2014/main" id="{0DDDBC37-6A19-4CCA-BB50-A49ED22D2B4B}"/>
              </a:ext>
            </a:extLst>
          </p:cNvPr>
          <p:cNvPicPr>
            <a:picLocks noChangeAspect="1"/>
          </p:cNvPicPr>
          <p:nvPr/>
        </p:nvPicPr>
        <p:blipFill>
          <a:blip r:embed="rId4"/>
          <a:stretch>
            <a:fillRect/>
          </a:stretch>
        </p:blipFill>
        <p:spPr>
          <a:xfrm>
            <a:off x="4510115" y="3347959"/>
            <a:ext cx="6682409" cy="1985879"/>
          </a:xfrm>
          <a:prstGeom prst="rect">
            <a:avLst/>
          </a:prstGeom>
          <a:ln>
            <a:solidFill>
              <a:schemeClr val="tx1"/>
            </a:solidFill>
          </a:ln>
        </p:spPr>
      </p:pic>
      <p:pic>
        <p:nvPicPr>
          <p:cNvPr id="10" name="Picture 9">
            <a:extLst>
              <a:ext uri="{FF2B5EF4-FFF2-40B4-BE49-F238E27FC236}">
                <a16:creationId xmlns:a16="http://schemas.microsoft.com/office/drawing/2014/main" id="{601FA63F-5E43-4DFC-954F-779F32D858EE}"/>
              </a:ext>
            </a:extLst>
          </p:cNvPr>
          <p:cNvPicPr>
            <a:picLocks noChangeAspect="1"/>
          </p:cNvPicPr>
          <p:nvPr/>
        </p:nvPicPr>
        <p:blipFill>
          <a:blip r:embed="rId5"/>
          <a:stretch>
            <a:fillRect/>
          </a:stretch>
        </p:blipFill>
        <p:spPr>
          <a:xfrm>
            <a:off x="5867111" y="5006676"/>
            <a:ext cx="2419939" cy="1503296"/>
          </a:xfrm>
          <a:prstGeom prst="rect">
            <a:avLst/>
          </a:prstGeom>
          <a:ln>
            <a:solidFill>
              <a:schemeClr val="tx1"/>
            </a:solidFill>
          </a:ln>
        </p:spPr>
      </p:pic>
      <p:pic>
        <p:nvPicPr>
          <p:cNvPr id="13" name="Picture 12">
            <a:extLst>
              <a:ext uri="{FF2B5EF4-FFF2-40B4-BE49-F238E27FC236}">
                <a16:creationId xmlns:a16="http://schemas.microsoft.com/office/drawing/2014/main" id="{42103DE9-168D-4F32-904B-2B2DE542AD1D}"/>
              </a:ext>
            </a:extLst>
          </p:cNvPr>
          <p:cNvPicPr>
            <a:picLocks noChangeAspect="1"/>
          </p:cNvPicPr>
          <p:nvPr/>
        </p:nvPicPr>
        <p:blipFill>
          <a:blip r:embed="rId6"/>
          <a:stretch>
            <a:fillRect/>
          </a:stretch>
        </p:blipFill>
        <p:spPr>
          <a:xfrm>
            <a:off x="9411348" y="1264777"/>
            <a:ext cx="2637463" cy="4262059"/>
          </a:xfrm>
          <a:prstGeom prst="rect">
            <a:avLst/>
          </a:prstGeom>
          <a:ln>
            <a:solidFill>
              <a:schemeClr val="tx1"/>
            </a:solidFill>
          </a:ln>
        </p:spPr>
      </p:pic>
    </p:spTree>
    <p:extLst>
      <p:ext uri="{BB962C8B-B14F-4D97-AF65-F5344CB8AC3E}">
        <p14:creationId xmlns:p14="http://schemas.microsoft.com/office/powerpoint/2010/main" val="924810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49B6-C4AC-41BA-8118-2C906A79F8CA}"/>
              </a:ext>
            </a:extLst>
          </p:cNvPr>
          <p:cNvSpPr>
            <a:spLocks noGrp="1"/>
          </p:cNvSpPr>
          <p:nvPr>
            <p:ph type="title"/>
          </p:nvPr>
        </p:nvSpPr>
        <p:spPr/>
        <p:txBody>
          <a:bodyPr/>
          <a:lstStyle/>
          <a:p>
            <a:r>
              <a:rPr lang="en-US" dirty="0"/>
              <a:t>Add the Tilda Libraries</a:t>
            </a:r>
          </a:p>
        </p:txBody>
      </p:sp>
      <p:sp>
        <p:nvSpPr>
          <p:cNvPr id="3" name="Content Placeholder 2">
            <a:extLst>
              <a:ext uri="{FF2B5EF4-FFF2-40B4-BE49-F238E27FC236}">
                <a16:creationId xmlns:a16="http://schemas.microsoft.com/office/drawing/2014/main" id="{ECB9A92E-580B-40AD-8222-00687C47BADA}"/>
              </a:ext>
            </a:extLst>
          </p:cNvPr>
          <p:cNvSpPr>
            <a:spLocks noGrp="1"/>
          </p:cNvSpPr>
          <p:nvPr>
            <p:ph idx="1"/>
          </p:nvPr>
        </p:nvSpPr>
        <p:spPr/>
        <p:txBody>
          <a:bodyPr/>
          <a:lstStyle/>
          <a:p>
            <a:r>
              <a:rPr lang="en-US" dirty="0"/>
              <a:t>Right click on “</a:t>
            </a:r>
            <a:r>
              <a:rPr lang="en-US" dirty="0" err="1"/>
              <a:t>RootProject</a:t>
            </a:r>
            <a:r>
              <a:rPr lang="en-US" dirty="0"/>
              <a:t>”, select “Properties”, “Java Build Path”</a:t>
            </a:r>
          </a:p>
          <a:p>
            <a:r>
              <a:rPr lang="en-US" dirty="0"/>
              <a:t>Select “Libraries”, “Add JARs”</a:t>
            </a:r>
          </a:p>
        </p:txBody>
      </p:sp>
      <p:sp>
        <p:nvSpPr>
          <p:cNvPr id="4" name="Date Placeholder 3">
            <a:extLst>
              <a:ext uri="{FF2B5EF4-FFF2-40B4-BE49-F238E27FC236}">
                <a16:creationId xmlns:a16="http://schemas.microsoft.com/office/drawing/2014/main" id="{A0398AC6-4FD9-470C-AF84-857CE2ABE2D2}"/>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6B2E0FFD-5947-40AA-B8A7-193CC678DA6B}"/>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EF64EFAB-F540-4502-89CD-3E7C72B85B9B}"/>
              </a:ext>
            </a:extLst>
          </p:cNvPr>
          <p:cNvSpPr>
            <a:spLocks noGrp="1"/>
          </p:cNvSpPr>
          <p:nvPr>
            <p:ph type="sldNum" sz="quarter" idx="12"/>
          </p:nvPr>
        </p:nvSpPr>
        <p:spPr/>
        <p:txBody>
          <a:bodyPr/>
          <a:lstStyle/>
          <a:p>
            <a:fld id="{C70A6BF2-D208-47CE-B3CD-F52E7B740884}" type="slidenum">
              <a:rPr lang="en-US" smtClean="0"/>
              <a:t>19</a:t>
            </a:fld>
            <a:endParaRPr lang="en-US"/>
          </a:p>
        </p:txBody>
      </p:sp>
      <p:pic>
        <p:nvPicPr>
          <p:cNvPr id="7" name="Picture 6">
            <a:extLst>
              <a:ext uri="{FF2B5EF4-FFF2-40B4-BE49-F238E27FC236}">
                <a16:creationId xmlns:a16="http://schemas.microsoft.com/office/drawing/2014/main" id="{5197637B-9B03-4290-87F0-77BEE5BC6557}"/>
              </a:ext>
            </a:extLst>
          </p:cNvPr>
          <p:cNvPicPr>
            <a:picLocks noChangeAspect="1"/>
          </p:cNvPicPr>
          <p:nvPr/>
        </p:nvPicPr>
        <p:blipFill>
          <a:blip r:embed="rId2"/>
          <a:stretch>
            <a:fillRect/>
          </a:stretch>
        </p:blipFill>
        <p:spPr>
          <a:xfrm>
            <a:off x="1023937" y="2443162"/>
            <a:ext cx="5329237" cy="4069194"/>
          </a:xfrm>
          <a:prstGeom prst="rect">
            <a:avLst/>
          </a:prstGeom>
          <a:ln>
            <a:solidFill>
              <a:schemeClr val="tx1"/>
            </a:solidFill>
          </a:ln>
        </p:spPr>
      </p:pic>
      <p:pic>
        <p:nvPicPr>
          <p:cNvPr id="9" name="Picture 8">
            <a:extLst>
              <a:ext uri="{FF2B5EF4-FFF2-40B4-BE49-F238E27FC236}">
                <a16:creationId xmlns:a16="http://schemas.microsoft.com/office/drawing/2014/main" id="{7968C6CC-EF6B-4AB0-A74A-98B1BF83CB27}"/>
              </a:ext>
            </a:extLst>
          </p:cNvPr>
          <p:cNvPicPr>
            <a:picLocks noChangeAspect="1"/>
          </p:cNvPicPr>
          <p:nvPr/>
        </p:nvPicPr>
        <p:blipFill>
          <a:blip r:embed="rId3"/>
          <a:stretch>
            <a:fillRect/>
          </a:stretch>
        </p:blipFill>
        <p:spPr>
          <a:xfrm>
            <a:off x="7757565" y="1768548"/>
            <a:ext cx="2322100" cy="4596810"/>
          </a:xfrm>
          <a:prstGeom prst="rect">
            <a:avLst/>
          </a:prstGeom>
          <a:ln>
            <a:solidFill>
              <a:schemeClr val="tx1"/>
            </a:solidFill>
          </a:ln>
        </p:spPr>
      </p:pic>
    </p:spTree>
    <p:extLst>
      <p:ext uri="{BB962C8B-B14F-4D97-AF65-F5344CB8AC3E}">
        <p14:creationId xmlns:p14="http://schemas.microsoft.com/office/powerpoint/2010/main" val="81539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39A8-CC1B-4F81-9FFD-A351F7FBDDB7}"/>
              </a:ext>
            </a:extLst>
          </p:cNvPr>
          <p:cNvSpPr>
            <a:spLocks noGrp="1"/>
          </p:cNvSpPr>
          <p:nvPr>
            <p:ph type="title"/>
          </p:nvPr>
        </p:nvSpPr>
        <p:spPr/>
        <p:txBody>
          <a:bodyPr/>
          <a:lstStyle/>
          <a:p>
            <a:r>
              <a:rPr lang="en-US" dirty="0"/>
              <a:t>Intro</a:t>
            </a:r>
          </a:p>
        </p:txBody>
      </p:sp>
      <p:sp>
        <p:nvSpPr>
          <p:cNvPr id="3" name="Content Placeholder 2">
            <a:extLst>
              <a:ext uri="{FF2B5EF4-FFF2-40B4-BE49-F238E27FC236}">
                <a16:creationId xmlns:a16="http://schemas.microsoft.com/office/drawing/2014/main" id="{8B6D5FBD-103A-4D0F-97AB-7C72EC8EC764}"/>
              </a:ext>
            </a:extLst>
          </p:cNvPr>
          <p:cNvSpPr>
            <a:spLocks noGrp="1"/>
          </p:cNvSpPr>
          <p:nvPr>
            <p:ph idx="1"/>
          </p:nvPr>
        </p:nvSpPr>
        <p:spPr/>
        <p:txBody>
          <a:bodyPr/>
          <a:lstStyle/>
          <a:p>
            <a:r>
              <a:rPr lang="en-US" dirty="0"/>
              <a:t>This presentation should allow you to get started with Tilda</a:t>
            </a:r>
          </a:p>
          <a:p>
            <a:pPr lvl="1"/>
            <a:r>
              <a:rPr lang="en-US" dirty="0"/>
              <a:t>Should take 1h to 90mn</a:t>
            </a:r>
          </a:p>
          <a:p>
            <a:pPr lvl="1"/>
            <a:r>
              <a:rPr lang="en-US" dirty="0"/>
              <a:t>Set up your development environment with Java, Eclipse, Tomcat and Postgres</a:t>
            </a:r>
          </a:p>
          <a:p>
            <a:pPr lvl="1"/>
            <a:r>
              <a:rPr lang="en-US" dirty="0"/>
              <a:t>Create a project</a:t>
            </a:r>
          </a:p>
          <a:p>
            <a:pPr lvl="1"/>
            <a:r>
              <a:rPr lang="en-US" dirty="0"/>
              <a:t>Learn the Tilda conventions to get started</a:t>
            </a:r>
          </a:p>
          <a:p>
            <a:pPr lvl="1"/>
            <a:r>
              <a:rPr lang="en-US" dirty="0"/>
              <a:t>Go through a simple yet non-trivial set of example to build an app</a:t>
            </a:r>
          </a:p>
          <a:p>
            <a:r>
              <a:rPr lang="en-US" dirty="0"/>
              <a:t>Pre-</a:t>
            </a:r>
            <a:r>
              <a:rPr lang="en-US" dirty="0" err="1"/>
              <a:t>requisits</a:t>
            </a:r>
            <a:endParaRPr lang="en-US" dirty="0"/>
          </a:p>
          <a:p>
            <a:pPr lvl="1"/>
            <a:r>
              <a:rPr lang="en-US" dirty="0"/>
              <a:t>You need to be somewhat familiar with Java development and a Java IDE</a:t>
            </a:r>
          </a:p>
          <a:p>
            <a:pPr lvl="1"/>
            <a:r>
              <a:rPr lang="en-US" dirty="0"/>
              <a:t>You need some passing experience/familiarity with JSON</a:t>
            </a:r>
          </a:p>
          <a:p>
            <a:pPr lvl="1"/>
            <a:r>
              <a:rPr lang="en-US" dirty="0"/>
              <a:t>You need some passing experience/familiarity with SQL</a:t>
            </a:r>
          </a:p>
          <a:p>
            <a:endParaRPr lang="en-US" dirty="0"/>
          </a:p>
        </p:txBody>
      </p:sp>
      <p:sp>
        <p:nvSpPr>
          <p:cNvPr id="4" name="Date Placeholder 3">
            <a:extLst>
              <a:ext uri="{FF2B5EF4-FFF2-40B4-BE49-F238E27FC236}">
                <a16:creationId xmlns:a16="http://schemas.microsoft.com/office/drawing/2014/main" id="{5F6D6C10-9B23-4ABF-BB18-86F84AEB6693}"/>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368E1D79-128E-4CAF-B93B-3BBE79D20C2E}"/>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278E0F74-E664-4E08-9DB1-82830B637D48}"/>
              </a:ext>
            </a:extLst>
          </p:cNvPr>
          <p:cNvSpPr>
            <a:spLocks noGrp="1"/>
          </p:cNvSpPr>
          <p:nvPr>
            <p:ph type="sldNum" sz="quarter" idx="12"/>
          </p:nvPr>
        </p:nvSpPr>
        <p:spPr/>
        <p:txBody>
          <a:bodyPr/>
          <a:lstStyle/>
          <a:p>
            <a:fld id="{C70A6BF2-D208-47CE-B3CD-F52E7B740884}" type="slidenum">
              <a:rPr lang="en-US" smtClean="0"/>
              <a:pPr/>
              <a:t>2</a:t>
            </a:fld>
            <a:endParaRPr lang="en-US"/>
          </a:p>
        </p:txBody>
      </p:sp>
    </p:spTree>
    <p:extLst>
      <p:ext uri="{BB962C8B-B14F-4D97-AF65-F5344CB8AC3E}">
        <p14:creationId xmlns:p14="http://schemas.microsoft.com/office/powerpoint/2010/main" val="1514217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DAFC8-8B8F-4951-92EF-CBC2141FEABA}"/>
              </a:ext>
            </a:extLst>
          </p:cNvPr>
          <p:cNvSpPr>
            <a:spLocks noGrp="1"/>
          </p:cNvSpPr>
          <p:nvPr>
            <p:ph type="title"/>
          </p:nvPr>
        </p:nvSpPr>
        <p:spPr/>
        <p:txBody>
          <a:bodyPr/>
          <a:lstStyle/>
          <a:p>
            <a:r>
              <a:rPr lang="en-US" dirty="0"/>
              <a:t>Add the Tilda Libraries</a:t>
            </a:r>
          </a:p>
        </p:txBody>
      </p:sp>
      <p:sp>
        <p:nvSpPr>
          <p:cNvPr id="3" name="Content Placeholder 2">
            <a:extLst>
              <a:ext uri="{FF2B5EF4-FFF2-40B4-BE49-F238E27FC236}">
                <a16:creationId xmlns:a16="http://schemas.microsoft.com/office/drawing/2014/main" id="{76607533-C431-4AB9-900A-2B453B67F8DF}"/>
              </a:ext>
            </a:extLst>
          </p:cNvPr>
          <p:cNvSpPr>
            <a:spLocks noGrp="1"/>
          </p:cNvSpPr>
          <p:nvPr>
            <p:ph idx="1"/>
          </p:nvPr>
        </p:nvSpPr>
        <p:spPr/>
        <p:txBody>
          <a:bodyPr/>
          <a:lstStyle/>
          <a:p>
            <a:r>
              <a:rPr lang="en-US" dirty="0"/>
              <a:t>Export all</a:t>
            </a:r>
          </a:p>
          <a:p>
            <a:r>
              <a:rPr lang="en-US" dirty="0"/>
              <a:t>Apply and close</a:t>
            </a:r>
          </a:p>
        </p:txBody>
      </p:sp>
      <p:sp>
        <p:nvSpPr>
          <p:cNvPr id="4" name="Date Placeholder 3">
            <a:extLst>
              <a:ext uri="{FF2B5EF4-FFF2-40B4-BE49-F238E27FC236}">
                <a16:creationId xmlns:a16="http://schemas.microsoft.com/office/drawing/2014/main" id="{9345B375-7423-4848-B142-790339E6A546}"/>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D367BF82-28B4-4A71-B294-D4E6D0DBAE44}"/>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5CEE33B1-D52B-444A-BEAA-FD6F4C92E4F9}"/>
              </a:ext>
            </a:extLst>
          </p:cNvPr>
          <p:cNvSpPr>
            <a:spLocks noGrp="1"/>
          </p:cNvSpPr>
          <p:nvPr>
            <p:ph type="sldNum" sz="quarter" idx="12"/>
          </p:nvPr>
        </p:nvSpPr>
        <p:spPr/>
        <p:txBody>
          <a:bodyPr/>
          <a:lstStyle/>
          <a:p>
            <a:fld id="{C70A6BF2-D208-47CE-B3CD-F52E7B740884}" type="slidenum">
              <a:rPr lang="en-US" smtClean="0"/>
              <a:t>20</a:t>
            </a:fld>
            <a:endParaRPr lang="en-US"/>
          </a:p>
        </p:txBody>
      </p:sp>
      <p:pic>
        <p:nvPicPr>
          <p:cNvPr id="7" name="Picture 6">
            <a:extLst>
              <a:ext uri="{FF2B5EF4-FFF2-40B4-BE49-F238E27FC236}">
                <a16:creationId xmlns:a16="http://schemas.microsoft.com/office/drawing/2014/main" id="{12E152B1-F5B8-4A99-8601-A105990281AB}"/>
              </a:ext>
            </a:extLst>
          </p:cNvPr>
          <p:cNvPicPr>
            <a:picLocks noChangeAspect="1"/>
          </p:cNvPicPr>
          <p:nvPr/>
        </p:nvPicPr>
        <p:blipFill>
          <a:blip r:embed="rId2"/>
          <a:stretch>
            <a:fillRect/>
          </a:stretch>
        </p:blipFill>
        <p:spPr>
          <a:xfrm>
            <a:off x="3745493" y="1005784"/>
            <a:ext cx="6068358" cy="5436920"/>
          </a:xfrm>
          <a:prstGeom prst="rect">
            <a:avLst/>
          </a:prstGeom>
          <a:ln>
            <a:solidFill>
              <a:schemeClr val="tx1"/>
            </a:solidFill>
          </a:ln>
        </p:spPr>
      </p:pic>
    </p:spTree>
    <p:extLst>
      <p:ext uri="{BB962C8B-B14F-4D97-AF65-F5344CB8AC3E}">
        <p14:creationId xmlns:p14="http://schemas.microsoft.com/office/powerpoint/2010/main" val="3328041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640012-2003-4A03-8858-4C06C1C14DB1}"/>
              </a:ext>
            </a:extLst>
          </p:cNvPr>
          <p:cNvSpPr>
            <a:spLocks noGrp="1"/>
          </p:cNvSpPr>
          <p:nvPr>
            <p:ph type="title"/>
          </p:nvPr>
        </p:nvSpPr>
        <p:spPr/>
        <p:txBody>
          <a:bodyPr/>
          <a:lstStyle/>
          <a:p>
            <a:r>
              <a:rPr lang="en-US" dirty="0"/>
              <a:t>First Tilda Project</a:t>
            </a:r>
          </a:p>
        </p:txBody>
      </p:sp>
      <p:sp>
        <p:nvSpPr>
          <p:cNvPr id="8" name="Text Placeholder 7">
            <a:extLst>
              <a:ext uri="{FF2B5EF4-FFF2-40B4-BE49-F238E27FC236}">
                <a16:creationId xmlns:a16="http://schemas.microsoft.com/office/drawing/2014/main" id="{08E745EC-CAF1-44D1-B938-2598150159E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603B7A2-2147-4475-8CCE-99EDD0F6505A}"/>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45D3B8B0-F48E-4FC5-A43C-88D248B09AF7}"/>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FF96A2D3-12BA-4190-A41E-1FF6F2F45820}"/>
              </a:ext>
            </a:extLst>
          </p:cNvPr>
          <p:cNvSpPr>
            <a:spLocks noGrp="1"/>
          </p:cNvSpPr>
          <p:nvPr>
            <p:ph type="sldNum" sz="quarter" idx="12"/>
          </p:nvPr>
        </p:nvSpPr>
        <p:spPr/>
        <p:txBody>
          <a:bodyPr/>
          <a:lstStyle/>
          <a:p>
            <a:fld id="{C70A6BF2-D208-47CE-B3CD-F52E7B740884}" type="slidenum">
              <a:rPr lang="en-US" smtClean="0"/>
              <a:t>21</a:t>
            </a:fld>
            <a:endParaRPr lang="en-US"/>
          </a:p>
        </p:txBody>
      </p:sp>
    </p:spTree>
    <p:extLst>
      <p:ext uri="{BB962C8B-B14F-4D97-AF65-F5344CB8AC3E}">
        <p14:creationId xmlns:p14="http://schemas.microsoft.com/office/powerpoint/2010/main" val="1932547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186D-63BA-4CC4-A5AF-CD8DA0C980B7}"/>
              </a:ext>
            </a:extLst>
          </p:cNvPr>
          <p:cNvSpPr>
            <a:spLocks noGrp="1"/>
          </p:cNvSpPr>
          <p:nvPr>
            <p:ph type="title"/>
          </p:nvPr>
        </p:nvSpPr>
        <p:spPr/>
        <p:txBody>
          <a:bodyPr/>
          <a:lstStyle/>
          <a:p>
            <a:r>
              <a:rPr lang="en-US" dirty="0"/>
              <a:t>First Tilda Project</a:t>
            </a:r>
          </a:p>
        </p:txBody>
      </p:sp>
      <p:sp>
        <p:nvSpPr>
          <p:cNvPr id="3" name="Content Placeholder 2">
            <a:extLst>
              <a:ext uri="{FF2B5EF4-FFF2-40B4-BE49-F238E27FC236}">
                <a16:creationId xmlns:a16="http://schemas.microsoft.com/office/drawing/2014/main" id="{15C410AC-9364-4D9B-B114-642E778EADC2}"/>
              </a:ext>
            </a:extLst>
          </p:cNvPr>
          <p:cNvSpPr>
            <a:spLocks noGrp="1"/>
          </p:cNvSpPr>
          <p:nvPr>
            <p:ph idx="1"/>
          </p:nvPr>
        </p:nvSpPr>
        <p:spPr/>
        <p:txBody>
          <a:bodyPr>
            <a:normAutofit lnSpcReduction="10000"/>
          </a:bodyPr>
          <a:lstStyle/>
          <a:p>
            <a:r>
              <a:rPr lang="en-US" dirty="0"/>
              <a:t>In this section, we are going to be creating a bit of infrastructure:</a:t>
            </a:r>
          </a:p>
          <a:p>
            <a:pPr lvl="1"/>
            <a:r>
              <a:rPr lang="en-US" dirty="0"/>
              <a:t>A Java project to hold our Tutorial sample</a:t>
            </a:r>
          </a:p>
          <a:p>
            <a:pPr lvl="1"/>
            <a:r>
              <a:rPr lang="en-US" dirty="0"/>
              <a:t>A Dynamic Web project to serve as our runtime baseline and which we’ll build upon in a follow-up tutorial for Java-based usages of Tilda.</a:t>
            </a:r>
          </a:p>
          <a:p>
            <a:pPr lvl="1"/>
            <a:r>
              <a:rPr lang="en-US" dirty="0"/>
              <a:t>Configuration files log4j2.xml and </a:t>
            </a:r>
            <a:r>
              <a:rPr lang="en-US" dirty="0" err="1"/>
              <a:t>tilda.config.json</a:t>
            </a:r>
            <a:endParaRPr lang="en-US" dirty="0"/>
          </a:p>
          <a:p>
            <a:pPr lvl="1"/>
            <a:r>
              <a:rPr lang="en-US" dirty="0"/>
              <a:t>Setting up “Run Configurations” for Gen and Migrate</a:t>
            </a:r>
          </a:p>
          <a:p>
            <a:pPr lvl="1"/>
            <a:r>
              <a:rPr lang="en-US" dirty="0"/>
              <a:t>Skeleton _</a:t>
            </a:r>
            <a:r>
              <a:rPr lang="en-US" dirty="0" err="1"/>
              <a:t>tilda.TildaTutorial.json</a:t>
            </a:r>
            <a:r>
              <a:rPr lang="en-US" dirty="0"/>
              <a:t> file</a:t>
            </a:r>
          </a:p>
          <a:p>
            <a:pPr lvl="1"/>
            <a:r>
              <a:rPr lang="en-US" dirty="0"/>
              <a:t>Running Gen</a:t>
            </a:r>
          </a:p>
          <a:p>
            <a:pPr lvl="1"/>
            <a:r>
              <a:rPr lang="en-US" dirty="0"/>
              <a:t>Creating the </a:t>
            </a:r>
            <a:r>
              <a:rPr lang="en-US" dirty="0" err="1"/>
              <a:t>TildaTutorial</a:t>
            </a:r>
            <a:r>
              <a:rPr lang="en-US" dirty="0"/>
              <a:t> database</a:t>
            </a:r>
          </a:p>
          <a:p>
            <a:pPr lvl="1"/>
            <a:r>
              <a:rPr lang="en-US" dirty="0"/>
              <a:t>Running Migrate</a:t>
            </a:r>
          </a:p>
          <a:p>
            <a:r>
              <a:rPr lang="en-US" dirty="0"/>
              <a:t>These steps are typically a one-time affair for any new project and take a few minutes to set up.</a:t>
            </a:r>
          </a:p>
        </p:txBody>
      </p:sp>
      <p:sp>
        <p:nvSpPr>
          <p:cNvPr id="4" name="Date Placeholder 3">
            <a:extLst>
              <a:ext uri="{FF2B5EF4-FFF2-40B4-BE49-F238E27FC236}">
                <a16:creationId xmlns:a16="http://schemas.microsoft.com/office/drawing/2014/main" id="{7BA1B1A4-D978-46AF-987E-71850932B1BE}"/>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D431AB12-E6F3-403A-96C7-540B868A9AD1}"/>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59586DE6-3951-4D22-A751-0F5540F6BE6F}"/>
              </a:ext>
            </a:extLst>
          </p:cNvPr>
          <p:cNvSpPr>
            <a:spLocks noGrp="1"/>
          </p:cNvSpPr>
          <p:nvPr>
            <p:ph type="sldNum" sz="quarter" idx="12"/>
          </p:nvPr>
        </p:nvSpPr>
        <p:spPr/>
        <p:txBody>
          <a:bodyPr/>
          <a:lstStyle/>
          <a:p>
            <a:fld id="{C70A6BF2-D208-47CE-B3CD-F52E7B740884}" type="slidenum">
              <a:rPr lang="en-US" smtClean="0"/>
              <a:t>22</a:t>
            </a:fld>
            <a:endParaRPr lang="en-US"/>
          </a:p>
        </p:txBody>
      </p:sp>
    </p:spTree>
    <p:extLst>
      <p:ext uri="{BB962C8B-B14F-4D97-AF65-F5344CB8AC3E}">
        <p14:creationId xmlns:p14="http://schemas.microsoft.com/office/powerpoint/2010/main" val="372963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9EF2-0A3C-4709-BC7F-6BDDFE71E421}"/>
              </a:ext>
            </a:extLst>
          </p:cNvPr>
          <p:cNvSpPr>
            <a:spLocks noGrp="1"/>
          </p:cNvSpPr>
          <p:nvPr>
            <p:ph type="title"/>
          </p:nvPr>
        </p:nvSpPr>
        <p:spPr/>
        <p:txBody>
          <a:bodyPr/>
          <a:lstStyle/>
          <a:p>
            <a:r>
              <a:rPr lang="en-US" dirty="0"/>
              <a:t>First Tilda Project</a:t>
            </a:r>
          </a:p>
        </p:txBody>
      </p:sp>
      <p:sp>
        <p:nvSpPr>
          <p:cNvPr id="17" name="Content Placeholder 16">
            <a:extLst>
              <a:ext uri="{FF2B5EF4-FFF2-40B4-BE49-F238E27FC236}">
                <a16:creationId xmlns:a16="http://schemas.microsoft.com/office/drawing/2014/main" id="{E263E5F4-0DE3-4599-B499-4CD66DF5240F}"/>
              </a:ext>
            </a:extLst>
          </p:cNvPr>
          <p:cNvSpPr>
            <a:spLocks noGrp="1"/>
          </p:cNvSpPr>
          <p:nvPr>
            <p:ph idx="1"/>
          </p:nvPr>
        </p:nvSpPr>
        <p:spPr>
          <a:xfrm>
            <a:off x="437259" y="1264778"/>
            <a:ext cx="11373735" cy="1722968"/>
          </a:xfrm>
        </p:spPr>
        <p:txBody>
          <a:bodyPr>
            <a:normAutofit fontScale="85000" lnSpcReduction="10000"/>
          </a:bodyPr>
          <a:lstStyle/>
          <a:p>
            <a:r>
              <a:rPr lang="en-US" dirty="0"/>
              <a:t>We want to set up a simple relationship hierarchy of projects where in the future:</a:t>
            </a:r>
          </a:p>
          <a:p>
            <a:pPr lvl="1"/>
            <a:r>
              <a:rPr lang="en-US" dirty="0"/>
              <a:t>It’s easy to add new dependencies in the Root project that automatically percolate across the entire project</a:t>
            </a:r>
          </a:p>
          <a:p>
            <a:pPr lvl="1"/>
            <a:r>
              <a:rPr lang="en-US" dirty="0"/>
              <a:t>Each “component” of the tutorial is packaged as a JAR and we can add more in the future</a:t>
            </a:r>
          </a:p>
          <a:p>
            <a:pPr lvl="1"/>
            <a:r>
              <a:rPr lang="en-US" dirty="0"/>
              <a:t>The Web project provides an overall runtime for execution.</a:t>
            </a:r>
          </a:p>
          <a:p>
            <a:endParaRPr lang="en-US" dirty="0"/>
          </a:p>
        </p:txBody>
      </p:sp>
      <p:sp>
        <p:nvSpPr>
          <p:cNvPr id="4" name="Date Placeholder 3">
            <a:extLst>
              <a:ext uri="{FF2B5EF4-FFF2-40B4-BE49-F238E27FC236}">
                <a16:creationId xmlns:a16="http://schemas.microsoft.com/office/drawing/2014/main" id="{69F2731F-B237-4077-8396-3C4CF1723D68}"/>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88E5C34E-EA61-4B38-BF91-DCA597E1D347}"/>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E24843CF-C804-401D-9A6C-B42394B1C27F}"/>
              </a:ext>
            </a:extLst>
          </p:cNvPr>
          <p:cNvSpPr>
            <a:spLocks noGrp="1"/>
          </p:cNvSpPr>
          <p:nvPr>
            <p:ph type="sldNum" sz="quarter" idx="12"/>
          </p:nvPr>
        </p:nvSpPr>
        <p:spPr/>
        <p:txBody>
          <a:bodyPr/>
          <a:lstStyle/>
          <a:p>
            <a:fld id="{C70A6BF2-D208-47CE-B3CD-F52E7B740884}" type="slidenum">
              <a:rPr lang="en-US" smtClean="0"/>
              <a:t>23</a:t>
            </a:fld>
            <a:endParaRPr lang="en-US"/>
          </a:p>
        </p:txBody>
      </p:sp>
      <p:sp>
        <p:nvSpPr>
          <p:cNvPr id="7" name="Rectangle 6">
            <a:extLst>
              <a:ext uri="{FF2B5EF4-FFF2-40B4-BE49-F238E27FC236}">
                <a16:creationId xmlns:a16="http://schemas.microsoft.com/office/drawing/2014/main" id="{8526B6AD-C52E-4FCA-955D-59407F690686}"/>
              </a:ext>
            </a:extLst>
          </p:cNvPr>
          <p:cNvSpPr/>
          <p:nvPr/>
        </p:nvSpPr>
        <p:spPr>
          <a:xfrm>
            <a:off x="1467293" y="3668235"/>
            <a:ext cx="2328530" cy="781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Root</a:t>
            </a:r>
          </a:p>
          <a:p>
            <a:pPr algn="ctr"/>
            <a:r>
              <a:rPr lang="en-US" dirty="0"/>
              <a:t>Project</a:t>
            </a:r>
          </a:p>
        </p:txBody>
      </p:sp>
      <p:sp>
        <p:nvSpPr>
          <p:cNvPr id="8" name="Rectangle 7">
            <a:extLst>
              <a:ext uri="{FF2B5EF4-FFF2-40B4-BE49-F238E27FC236}">
                <a16:creationId xmlns:a16="http://schemas.microsoft.com/office/drawing/2014/main" id="{5D15DBAF-C9B0-4B8F-85E8-B0B14C3921A1}"/>
              </a:ext>
            </a:extLst>
          </p:cNvPr>
          <p:cNvSpPr/>
          <p:nvPr/>
        </p:nvSpPr>
        <p:spPr>
          <a:xfrm>
            <a:off x="4809460" y="3668235"/>
            <a:ext cx="2328530" cy="781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Tilda Tutorial Project</a:t>
            </a:r>
          </a:p>
        </p:txBody>
      </p:sp>
      <p:sp>
        <p:nvSpPr>
          <p:cNvPr id="9" name="Rectangle 8">
            <a:extLst>
              <a:ext uri="{FF2B5EF4-FFF2-40B4-BE49-F238E27FC236}">
                <a16:creationId xmlns:a16="http://schemas.microsoft.com/office/drawing/2014/main" id="{D9CAC7EB-B330-4388-BA23-D35E769B1DF9}"/>
              </a:ext>
            </a:extLst>
          </p:cNvPr>
          <p:cNvSpPr/>
          <p:nvPr/>
        </p:nvSpPr>
        <p:spPr>
          <a:xfrm>
            <a:off x="8509590" y="3668235"/>
            <a:ext cx="2328530" cy="781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Tilda Tutorial Web</a:t>
            </a:r>
          </a:p>
          <a:p>
            <a:pPr algn="ctr"/>
            <a:r>
              <a:rPr lang="en-US" dirty="0"/>
              <a:t>Project</a:t>
            </a:r>
          </a:p>
        </p:txBody>
      </p:sp>
      <p:cxnSp>
        <p:nvCxnSpPr>
          <p:cNvPr id="11" name="Straight Arrow Connector 10">
            <a:extLst>
              <a:ext uri="{FF2B5EF4-FFF2-40B4-BE49-F238E27FC236}">
                <a16:creationId xmlns:a16="http://schemas.microsoft.com/office/drawing/2014/main" id="{2CD762A1-5804-4828-9D03-43762665BF7A}"/>
              </a:ext>
            </a:extLst>
          </p:cNvPr>
          <p:cNvCxnSpPr>
            <a:stCxn id="8" idx="1"/>
            <a:endCxn id="7" idx="3"/>
          </p:cNvCxnSpPr>
          <p:nvPr/>
        </p:nvCxnSpPr>
        <p:spPr>
          <a:xfrm flipH="1">
            <a:off x="3795823" y="4058786"/>
            <a:ext cx="10136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29FEFAD-BF69-4540-85A2-ED451AC4E0A8}"/>
              </a:ext>
            </a:extLst>
          </p:cNvPr>
          <p:cNvCxnSpPr>
            <a:stCxn id="9" idx="1"/>
            <a:endCxn id="8" idx="3"/>
          </p:cNvCxnSpPr>
          <p:nvPr/>
        </p:nvCxnSpPr>
        <p:spPr>
          <a:xfrm flipH="1">
            <a:off x="7137990" y="4058786"/>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E8C45EF-3DB3-49A3-B0CB-059B965100CF}"/>
              </a:ext>
            </a:extLst>
          </p:cNvPr>
          <p:cNvSpPr txBox="1"/>
          <p:nvPr/>
        </p:nvSpPr>
        <p:spPr>
          <a:xfrm>
            <a:off x="1467293" y="4460360"/>
            <a:ext cx="1672253" cy="646331"/>
          </a:xfrm>
          <a:prstGeom prst="rect">
            <a:avLst/>
          </a:prstGeom>
          <a:noFill/>
        </p:spPr>
        <p:txBody>
          <a:bodyPr wrap="none" rtlCol="0">
            <a:spAutoFit/>
          </a:bodyPr>
          <a:lstStyle/>
          <a:p>
            <a:r>
              <a:rPr lang="en-US" dirty="0"/>
              <a:t>Tilda JAR</a:t>
            </a:r>
          </a:p>
          <a:p>
            <a:r>
              <a:rPr lang="en-US" dirty="0"/>
              <a:t>Dependent JARs</a:t>
            </a:r>
          </a:p>
        </p:txBody>
      </p:sp>
      <p:sp>
        <p:nvSpPr>
          <p:cNvPr id="15" name="TextBox 14">
            <a:extLst>
              <a:ext uri="{FF2B5EF4-FFF2-40B4-BE49-F238E27FC236}">
                <a16:creationId xmlns:a16="http://schemas.microsoft.com/office/drawing/2014/main" id="{C92E8DA9-EB75-401E-BD58-3A4926A076A1}"/>
              </a:ext>
            </a:extLst>
          </p:cNvPr>
          <p:cNvSpPr txBox="1"/>
          <p:nvPr/>
        </p:nvSpPr>
        <p:spPr>
          <a:xfrm>
            <a:off x="4809460" y="4464989"/>
            <a:ext cx="1978811" cy="369332"/>
          </a:xfrm>
          <a:prstGeom prst="rect">
            <a:avLst/>
          </a:prstGeom>
          <a:noFill/>
        </p:spPr>
        <p:txBody>
          <a:bodyPr wrap="none" rtlCol="0">
            <a:spAutoFit/>
          </a:bodyPr>
          <a:lstStyle/>
          <a:p>
            <a:r>
              <a:rPr lang="en-US" dirty="0"/>
              <a:t>Tutorial “app” logic</a:t>
            </a:r>
          </a:p>
        </p:txBody>
      </p:sp>
      <p:sp>
        <p:nvSpPr>
          <p:cNvPr id="16" name="TextBox 15">
            <a:extLst>
              <a:ext uri="{FF2B5EF4-FFF2-40B4-BE49-F238E27FC236}">
                <a16:creationId xmlns:a16="http://schemas.microsoft.com/office/drawing/2014/main" id="{A846620E-6264-4579-9A8E-0617B5A59AE3}"/>
              </a:ext>
            </a:extLst>
          </p:cNvPr>
          <p:cNvSpPr txBox="1"/>
          <p:nvPr/>
        </p:nvSpPr>
        <p:spPr>
          <a:xfrm>
            <a:off x="8509590" y="4468214"/>
            <a:ext cx="1399101" cy="369332"/>
          </a:xfrm>
          <a:prstGeom prst="rect">
            <a:avLst/>
          </a:prstGeom>
          <a:noFill/>
        </p:spPr>
        <p:txBody>
          <a:bodyPr wrap="none" rtlCol="0">
            <a:spAutoFit/>
          </a:bodyPr>
          <a:lstStyle/>
          <a:p>
            <a:r>
              <a:rPr lang="en-US" dirty="0"/>
              <a:t>Web Runtime</a:t>
            </a:r>
          </a:p>
        </p:txBody>
      </p:sp>
    </p:spTree>
    <p:extLst>
      <p:ext uri="{BB962C8B-B14F-4D97-AF65-F5344CB8AC3E}">
        <p14:creationId xmlns:p14="http://schemas.microsoft.com/office/powerpoint/2010/main" val="354414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D87B-BB68-444A-BCF9-2E5D4E6F8FA7}"/>
              </a:ext>
            </a:extLst>
          </p:cNvPr>
          <p:cNvSpPr>
            <a:spLocks noGrp="1"/>
          </p:cNvSpPr>
          <p:nvPr>
            <p:ph type="title"/>
          </p:nvPr>
        </p:nvSpPr>
        <p:spPr/>
        <p:txBody>
          <a:bodyPr/>
          <a:lstStyle/>
          <a:p>
            <a:r>
              <a:rPr lang="en-US" dirty="0"/>
              <a:t>First Tilda Project</a:t>
            </a:r>
          </a:p>
        </p:txBody>
      </p:sp>
      <p:sp>
        <p:nvSpPr>
          <p:cNvPr id="3" name="Content Placeholder 2">
            <a:extLst>
              <a:ext uri="{FF2B5EF4-FFF2-40B4-BE49-F238E27FC236}">
                <a16:creationId xmlns:a16="http://schemas.microsoft.com/office/drawing/2014/main" id="{E390F62A-961B-4B7D-A55C-FAED96C6FC78}"/>
              </a:ext>
            </a:extLst>
          </p:cNvPr>
          <p:cNvSpPr>
            <a:spLocks noGrp="1"/>
          </p:cNvSpPr>
          <p:nvPr>
            <p:ph idx="1"/>
          </p:nvPr>
        </p:nvSpPr>
        <p:spPr/>
        <p:txBody>
          <a:bodyPr/>
          <a:lstStyle/>
          <a:p>
            <a:r>
              <a:rPr lang="en-US" dirty="0"/>
              <a:t>Sample files can be found in</a:t>
            </a:r>
          </a:p>
          <a:p>
            <a:pPr lvl="1"/>
            <a:r>
              <a:rPr lang="en-US" sz="2200" dirty="0">
                <a:hlinkClick r:id="rId2"/>
              </a:rPr>
              <a:t>https://github.com/CapsicoHealth/Tilda/tree/master/docs/documentation/tutorial_sample_files</a:t>
            </a:r>
            <a:endParaRPr lang="en-US" sz="2200" dirty="0"/>
          </a:p>
          <a:p>
            <a:r>
              <a:rPr lang="en-US" dirty="0"/>
              <a:t>Documentation for Gen can be found in</a:t>
            </a:r>
          </a:p>
          <a:p>
            <a:pPr lvl="1"/>
            <a:r>
              <a:rPr lang="en-US" dirty="0">
                <a:hlinkClick r:id="rId3"/>
              </a:rPr>
              <a:t>https://github.com/CapsicoHealth/Tilda/wiki/Tilda-Command-Line-Utilities%3A-Gen</a:t>
            </a:r>
            <a:endParaRPr lang="en-US" dirty="0"/>
          </a:p>
          <a:p>
            <a:r>
              <a:rPr lang="en-US" dirty="0"/>
              <a:t>Documentation for Migrate can be found in</a:t>
            </a:r>
          </a:p>
          <a:p>
            <a:pPr lvl="1"/>
            <a:r>
              <a:rPr lang="en-US" dirty="0">
                <a:hlinkClick r:id="rId4"/>
              </a:rPr>
              <a:t>https://github.com/CapsicoHealth/Tilda/wiki/Tilda-Command-Line-Utilities%3A-Migrate</a:t>
            </a:r>
            <a:endParaRPr lang="en-US" dirty="0"/>
          </a:p>
          <a:p>
            <a:pPr lvl="1"/>
            <a:endParaRPr lang="en-US" dirty="0"/>
          </a:p>
        </p:txBody>
      </p:sp>
      <p:sp>
        <p:nvSpPr>
          <p:cNvPr id="4" name="Date Placeholder 3">
            <a:extLst>
              <a:ext uri="{FF2B5EF4-FFF2-40B4-BE49-F238E27FC236}">
                <a16:creationId xmlns:a16="http://schemas.microsoft.com/office/drawing/2014/main" id="{9250E027-E152-42B3-A4E7-EA6867966455}"/>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3D8DD031-5DAB-4E80-A9C3-276732FA49D5}"/>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35928D63-D46D-46EF-800D-34872CCB6990}"/>
              </a:ext>
            </a:extLst>
          </p:cNvPr>
          <p:cNvSpPr>
            <a:spLocks noGrp="1"/>
          </p:cNvSpPr>
          <p:nvPr>
            <p:ph type="sldNum" sz="quarter" idx="12"/>
          </p:nvPr>
        </p:nvSpPr>
        <p:spPr/>
        <p:txBody>
          <a:bodyPr/>
          <a:lstStyle/>
          <a:p>
            <a:fld id="{C70A6BF2-D208-47CE-B3CD-F52E7B740884}" type="slidenum">
              <a:rPr lang="en-US" smtClean="0"/>
              <a:t>24</a:t>
            </a:fld>
            <a:endParaRPr lang="en-US"/>
          </a:p>
        </p:txBody>
      </p:sp>
    </p:spTree>
    <p:extLst>
      <p:ext uri="{BB962C8B-B14F-4D97-AF65-F5344CB8AC3E}">
        <p14:creationId xmlns:p14="http://schemas.microsoft.com/office/powerpoint/2010/main" val="399549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5B12B-0309-4DBE-BD0E-482F1A45F02D}"/>
              </a:ext>
            </a:extLst>
          </p:cNvPr>
          <p:cNvSpPr>
            <a:spLocks noGrp="1"/>
          </p:cNvSpPr>
          <p:nvPr>
            <p:ph type="title"/>
          </p:nvPr>
        </p:nvSpPr>
        <p:spPr/>
        <p:txBody>
          <a:bodyPr/>
          <a:lstStyle/>
          <a:p>
            <a:r>
              <a:rPr lang="en-US" dirty="0"/>
              <a:t>Tutorial Project</a:t>
            </a:r>
          </a:p>
        </p:txBody>
      </p:sp>
      <p:sp>
        <p:nvSpPr>
          <p:cNvPr id="3" name="Content Placeholder 2">
            <a:extLst>
              <a:ext uri="{FF2B5EF4-FFF2-40B4-BE49-F238E27FC236}">
                <a16:creationId xmlns:a16="http://schemas.microsoft.com/office/drawing/2014/main" id="{0F325D36-C54C-482F-99AB-8922A19FFB34}"/>
              </a:ext>
            </a:extLst>
          </p:cNvPr>
          <p:cNvSpPr>
            <a:spLocks noGrp="1"/>
          </p:cNvSpPr>
          <p:nvPr>
            <p:ph idx="1"/>
          </p:nvPr>
        </p:nvSpPr>
        <p:spPr>
          <a:xfrm>
            <a:off x="437259" y="1264778"/>
            <a:ext cx="11373735" cy="5044582"/>
          </a:xfrm>
        </p:spPr>
        <p:txBody>
          <a:bodyPr/>
          <a:lstStyle/>
          <a:p>
            <a:r>
              <a:rPr lang="en-US" dirty="0"/>
              <a:t>Create a new Java project “</a:t>
            </a:r>
            <a:r>
              <a:rPr lang="en-US" dirty="0" err="1"/>
              <a:t>TildaTutorial</a:t>
            </a:r>
            <a:r>
              <a:rPr lang="en-US" dirty="0"/>
              <a:t>”</a:t>
            </a:r>
          </a:p>
          <a:p>
            <a:endParaRPr lang="en-US" dirty="0"/>
          </a:p>
        </p:txBody>
      </p:sp>
      <p:sp>
        <p:nvSpPr>
          <p:cNvPr id="4" name="Date Placeholder 3">
            <a:extLst>
              <a:ext uri="{FF2B5EF4-FFF2-40B4-BE49-F238E27FC236}">
                <a16:creationId xmlns:a16="http://schemas.microsoft.com/office/drawing/2014/main" id="{EBE8CE4B-4566-4D80-9602-052623110FD0}"/>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1455E357-5476-4FF2-BE79-DA21719AF3BF}"/>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7B0AA5B3-F2A9-4224-8F10-033FDCA6ADBA}"/>
              </a:ext>
            </a:extLst>
          </p:cNvPr>
          <p:cNvSpPr>
            <a:spLocks noGrp="1"/>
          </p:cNvSpPr>
          <p:nvPr>
            <p:ph type="sldNum" sz="quarter" idx="12"/>
          </p:nvPr>
        </p:nvSpPr>
        <p:spPr/>
        <p:txBody>
          <a:bodyPr/>
          <a:lstStyle/>
          <a:p>
            <a:fld id="{C70A6BF2-D208-47CE-B3CD-F52E7B740884}" type="slidenum">
              <a:rPr lang="en-US" smtClean="0"/>
              <a:t>25</a:t>
            </a:fld>
            <a:endParaRPr lang="en-US"/>
          </a:p>
        </p:txBody>
      </p:sp>
      <p:pic>
        <p:nvPicPr>
          <p:cNvPr id="7" name="Picture 6">
            <a:extLst>
              <a:ext uri="{FF2B5EF4-FFF2-40B4-BE49-F238E27FC236}">
                <a16:creationId xmlns:a16="http://schemas.microsoft.com/office/drawing/2014/main" id="{1E586065-7F52-4E59-B26B-2399BA9E31B3}"/>
              </a:ext>
            </a:extLst>
          </p:cNvPr>
          <p:cNvPicPr>
            <a:picLocks noChangeAspect="1"/>
          </p:cNvPicPr>
          <p:nvPr/>
        </p:nvPicPr>
        <p:blipFill rotWithShape="1">
          <a:blip r:embed="rId2"/>
          <a:srcRect r="10298" b="30781"/>
          <a:stretch/>
        </p:blipFill>
        <p:spPr>
          <a:xfrm>
            <a:off x="297922" y="2769755"/>
            <a:ext cx="5501987" cy="3184217"/>
          </a:xfrm>
          <a:prstGeom prst="rect">
            <a:avLst/>
          </a:prstGeom>
          <a:ln>
            <a:solidFill>
              <a:schemeClr val="tx1"/>
            </a:solidFill>
          </a:ln>
        </p:spPr>
      </p:pic>
      <p:pic>
        <p:nvPicPr>
          <p:cNvPr id="9" name="Picture 8">
            <a:extLst>
              <a:ext uri="{FF2B5EF4-FFF2-40B4-BE49-F238E27FC236}">
                <a16:creationId xmlns:a16="http://schemas.microsoft.com/office/drawing/2014/main" id="{93BD1353-8F07-4FFC-BB70-0B05C75E8746}"/>
              </a:ext>
            </a:extLst>
          </p:cNvPr>
          <p:cNvPicPr>
            <a:picLocks noChangeAspect="1"/>
          </p:cNvPicPr>
          <p:nvPr/>
        </p:nvPicPr>
        <p:blipFill>
          <a:blip r:embed="rId3"/>
          <a:stretch>
            <a:fillRect/>
          </a:stretch>
        </p:blipFill>
        <p:spPr>
          <a:xfrm>
            <a:off x="4597471" y="2155373"/>
            <a:ext cx="4050647" cy="2490870"/>
          </a:xfrm>
          <a:prstGeom prst="rect">
            <a:avLst/>
          </a:prstGeom>
          <a:ln>
            <a:solidFill>
              <a:schemeClr val="tx1"/>
            </a:solidFill>
          </a:ln>
        </p:spPr>
      </p:pic>
      <p:pic>
        <p:nvPicPr>
          <p:cNvPr id="10" name="Picture 9">
            <a:extLst>
              <a:ext uri="{FF2B5EF4-FFF2-40B4-BE49-F238E27FC236}">
                <a16:creationId xmlns:a16="http://schemas.microsoft.com/office/drawing/2014/main" id="{8C485F90-8E76-478D-8982-46B7A640E0CA}"/>
              </a:ext>
            </a:extLst>
          </p:cNvPr>
          <p:cNvPicPr>
            <a:picLocks noChangeAspect="1"/>
          </p:cNvPicPr>
          <p:nvPr/>
        </p:nvPicPr>
        <p:blipFill>
          <a:blip r:embed="rId4"/>
          <a:stretch>
            <a:fillRect/>
          </a:stretch>
        </p:blipFill>
        <p:spPr>
          <a:xfrm>
            <a:off x="8100775" y="1534012"/>
            <a:ext cx="3710212" cy="4223935"/>
          </a:xfrm>
          <a:prstGeom prst="rect">
            <a:avLst/>
          </a:prstGeom>
          <a:ln>
            <a:solidFill>
              <a:schemeClr val="tx1"/>
            </a:solidFill>
          </a:ln>
        </p:spPr>
      </p:pic>
    </p:spTree>
    <p:extLst>
      <p:ext uri="{BB962C8B-B14F-4D97-AF65-F5344CB8AC3E}">
        <p14:creationId xmlns:p14="http://schemas.microsoft.com/office/powerpoint/2010/main" val="218583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BBC66-5B88-42AB-B392-0B7CF9089CC3}"/>
              </a:ext>
            </a:extLst>
          </p:cNvPr>
          <p:cNvSpPr>
            <a:spLocks noGrp="1"/>
          </p:cNvSpPr>
          <p:nvPr>
            <p:ph type="title"/>
          </p:nvPr>
        </p:nvSpPr>
        <p:spPr/>
        <p:txBody>
          <a:bodyPr/>
          <a:lstStyle/>
          <a:p>
            <a:r>
              <a:rPr lang="en-US" dirty="0"/>
              <a:t>Tutorial Project</a:t>
            </a:r>
          </a:p>
        </p:txBody>
      </p:sp>
      <p:sp>
        <p:nvSpPr>
          <p:cNvPr id="3" name="Content Placeholder 2">
            <a:extLst>
              <a:ext uri="{FF2B5EF4-FFF2-40B4-BE49-F238E27FC236}">
                <a16:creationId xmlns:a16="http://schemas.microsoft.com/office/drawing/2014/main" id="{15A8EBD3-4778-47F9-A7D7-10C466023DC5}"/>
              </a:ext>
            </a:extLst>
          </p:cNvPr>
          <p:cNvSpPr>
            <a:spLocks noGrp="1"/>
          </p:cNvSpPr>
          <p:nvPr>
            <p:ph idx="1"/>
          </p:nvPr>
        </p:nvSpPr>
        <p:spPr>
          <a:xfrm>
            <a:off x="437259" y="1264778"/>
            <a:ext cx="11373735" cy="921073"/>
          </a:xfrm>
        </p:spPr>
        <p:txBody>
          <a:bodyPr>
            <a:normAutofit fontScale="85000" lnSpcReduction="20000"/>
          </a:bodyPr>
          <a:lstStyle/>
          <a:p>
            <a:r>
              <a:rPr lang="en-US" dirty="0"/>
              <a:t>Make sure that “module-info.java” is unchecked</a:t>
            </a:r>
          </a:p>
          <a:p>
            <a:r>
              <a:rPr lang="en-US" dirty="0"/>
              <a:t>In the Projects tab, select “</a:t>
            </a:r>
            <a:r>
              <a:rPr lang="en-US" dirty="0" err="1"/>
              <a:t>Classpath</a:t>
            </a:r>
            <a:r>
              <a:rPr lang="en-US" dirty="0"/>
              <a:t>” and add “</a:t>
            </a:r>
            <a:r>
              <a:rPr lang="en-US" dirty="0" err="1"/>
              <a:t>RootProject</a:t>
            </a:r>
            <a:r>
              <a:rPr lang="en-US" dirty="0"/>
              <a:t>”</a:t>
            </a:r>
          </a:p>
        </p:txBody>
      </p:sp>
      <p:sp>
        <p:nvSpPr>
          <p:cNvPr id="4" name="Date Placeholder 3">
            <a:extLst>
              <a:ext uri="{FF2B5EF4-FFF2-40B4-BE49-F238E27FC236}">
                <a16:creationId xmlns:a16="http://schemas.microsoft.com/office/drawing/2014/main" id="{2E3486FD-35EB-441A-83A7-3AEAC7139126}"/>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3DAF70F4-FEB9-41AE-889D-521108BFEDB3}"/>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BA6014BB-FDF1-4F73-AF2C-C96839D7A38C}"/>
              </a:ext>
            </a:extLst>
          </p:cNvPr>
          <p:cNvSpPr>
            <a:spLocks noGrp="1"/>
          </p:cNvSpPr>
          <p:nvPr>
            <p:ph type="sldNum" sz="quarter" idx="12"/>
          </p:nvPr>
        </p:nvSpPr>
        <p:spPr/>
        <p:txBody>
          <a:bodyPr/>
          <a:lstStyle/>
          <a:p>
            <a:fld id="{C70A6BF2-D208-47CE-B3CD-F52E7B740884}" type="slidenum">
              <a:rPr lang="en-US" smtClean="0"/>
              <a:t>26</a:t>
            </a:fld>
            <a:endParaRPr lang="en-US"/>
          </a:p>
        </p:txBody>
      </p:sp>
      <p:pic>
        <p:nvPicPr>
          <p:cNvPr id="7" name="Picture 6">
            <a:extLst>
              <a:ext uri="{FF2B5EF4-FFF2-40B4-BE49-F238E27FC236}">
                <a16:creationId xmlns:a16="http://schemas.microsoft.com/office/drawing/2014/main" id="{9D5AC020-0BC9-4CE3-B29A-2CB6C94AFE3D}"/>
              </a:ext>
            </a:extLst>
          </p:cNvPr>
          <p:cNvPicPr>
            <a:picLocks noChangeAspect="1"/>
          </p:cNvPicPr>
          <p:nvPr/>
        </p:nvPicPr>
        <p:blipFill>
          <a:blip r:embed="rId2"/>
          <a:stretch>
            <a:fillRect/>
          </a:stretch>
        </p:blipFill>
        <p:spPr>
          <a:xfrm>
            <a:off x="281720" y="2318406"/>
            <a:ext cx="3846143" cy="3838718"/>
          </a:xfrm>
          <a:prstGeom prst="rect">
            <a:avLst/>
          </a:prstGeom>
          <a:ln>
            <a:solidFill>
              <a:schemeClr val="tx1"/>
            </a:solidFill>
          </a:ln>
        </p:spPr>
      </p:pic>
      <p:pic>
        <p:nvPicPr>
          <p:cNvPr id="8" name="Picture 7">
            <a:extLst>
              <a:ext uri="{FF2B5EF4-FFF2-40B4-BE49-F238E27FC236}">
                <a16:creationId xmlns:a16="http://schemas.microsoft.com/office/drawing/2014/main" id="{1CE08DCC-0D6B-4D1A-9AF9-CAFBAC7B9BF5}"/>
              </a:ext>
            </a:extLst>
          </p:cNvPr>
          <p:cNvPicPr>
            <a:picLocks noChangeAspect="1"/>
          </p:cNvPicPr>
          <p:nvPr/>
        </p:nvPicPr>
        <p:blipFill>
          <a:blip r:embed="rId3"/>
          <a:stretch>
            <a:fillRect/>
          </a:stretch>
        </p:blipFill>
        <p:spPr>
          <a:xfrm>
            <a:off x="4232817" y="2318406"/>
            <a:ext cx="3831322" cy="3838718"/>
          </a:xfrm>
          <a:prstGeom prst="rect">
            <a:avLst/>
          </a:prstGeom>
          <a:ln>
            <a:solidFill>
              <a:schemeClr val="tx1"/>
            </a:solidFill>
          </a:ln>
        </p:spPr>
      </p:pic>
      <p:pic>
        <p:nvPicPr>
          <p:cNvPr id="9" name="Picture 8">
            <a:extLst>
              <a:ext uri="{FF2B5EF4-FFF2-40B4-BE49-F238E27FC236}">
                <a16:creationId xmlns:a16="http://schemas.microsoft.com/office/drawing/2014/main" id="{DB18CAF9-BBF5-411D-AC3F-4993066E02B3}"/>
              </a:ext>
            </a:extLst>
          </p:cNvPr>
          <p:cNvPicPr>
            <a:picLocks noChangeAspect="1"/>
          </p:cNvPicPr>
          <p:nvPr/>
        </p:nvPicPr>
        <p:blipFill>
          <a:blip r:embed="rId4"/>
          <a:stretch>
            <a:fillRect/>
          </a:stretch>
        </p:blipFill>
        <p:spPr>
          <a:xfrm>
            <a:off x="8196932" y="3061890"/>
            <a:ext cx="3614055" cy="2649216"/>
          </a:xfrm>
          <a:prstGeom prst="rect">
            <a:avLst/>
          </a:prstGeom>
          <a:ln>
            <a:solidFill>
              <a:schemeClr val="tx1"/>
            </a:solidFill>
          </a:ln>
        </p:spPr>
      </p:pic>
    </p:spTree>
    <p:extLst>
      <p:ext uri="{BB962C8B-B14F-4D97-AF65-F5344CB8AC3E}">
        <p14:creationId xmlns:p14="http://schemas.microsoft.com/office/powerpoint/2010/main" val="3712137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5012-A985-471B-9A3B-1720CD5174F1}"/>
              </a:ext>
            </a:extLst>
          </p:cNvPr>
          <p:cNvSpPr>
            <a:spLocks noGrp="1"/>
          </p:cNvSpPr>
          <p:nvPr>
            <p:ph type="title"/>
          </p:nvPr>
        </p:nvSpPr>
        <p:spPr/>
        <p:txBody>
          <a:bodyPr/>
          <a:lstStyle/>
          <a:p>
            <a:r>
              <a:rPr lang="en-US" dirty="0"/>
              <a:t>Tutorial Project</a:t>
            </a:r>
          </a:p>
        </p:txBody>
      </p:sp>
      <p:sp>
        <p:nvSpPr>
          <p:cNvPr id="3" name="Content Placeholder 2">
            <a:extLst>
              <a:ext uri="{FF2B5EF4-FFF2-40B4-BE49-F238E27FC236}">
                <a16:creationId xmlns:a16="http://schemas.microsoft.com/office/drawing/2014/main" id="{E99FEECF-2A57-41CC-932A-00F3FB1773FB}"/>
              </a:ext>
            </a:extLst>
          </p:cNvPr>
          <p:cNvSpPr>
            <a:spLocks noGrp="1"/>
          </p:cNvSpPr>
          <p:nvPr>
            <p:ph idx="1"/>
          </p:nvPr>
        </p:nvSpPr>
        <p:spPr/>
        <p:txBody>
          <a:bodyPr/>
          <a:lstStyle/>
          <a:p>
            <a:r>
              <a:rPr lang="en-US" dirty="0"/>
              <a:t>In the “Order and Export” tab, make sure all are exported</a:t>
            </a:r>
          </a:p>
          <a:p>
            <a:r>
              <a:rPr lang="en-US" dirty="0"/>
              <a:t>Then create a folder </a:t>
            </a:r>
            <a:r>
              <a:rPr lang="en-US" dirty="0" err="1"/>
              <a:t>tilda_tutorial</a:t>
            </a:r>
            <a:r>
              <a:rPr lang="en-US" dirty="0"/>
              <a:t>/data</a:t>
            </a:r>
          </a:p>
        </p:txBody>
      </p:sp>
      <p:sp>
        <p:nvSpPr>
          <p:cNvPr id="4" name="Date Placeholder 3">
            <a:extLst>
              <a:ext uri="{FF2B5EF4-FFF2-40B4-BE49-F238E27FC236}">
                <a16:creationId xmlns:a16="http://schemas.microsoft.com/office/drawing/2014/main" id="{4741724B-CC5E-4D8E-8789-86BB6C20B4AB}"/>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EF4C2549-35B8-44F6-8F9A-1B4B1045555C}"/>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EC76C1E1-EE88-4958-AEAE-E976D24A7957}"/>
              </a:ext>
            </a:extLst>
          </p:cNvPr>
          <p:cNvSpPr>
            <a:spLocks noGrp="1"/>
          </p:cNvSpPr>
          <p:nvPr>
            <p:ph type="sldNum" sz="quarter" idx="12"/>
          </p:nvPr>
        </p:nvSpPr>
        <p:spPr/>
        <p:txBody>
          <a:bodyPr/>
          <a:lstStyle/>
          <a:p>
            <a:fld id="{C70A6BF2-D208-47CE-B3CD-F52E7B740884}" type="slidenum">
              <a:rPr lang="en-US" smtClean="0"/>
              <a:t>27</a:t>
            </a:fld>
            <a:endParaRPr lang="en-US"/>
          </a:p>
        </p:txBody>
      </p:sp>
      <p:pic>
        <p:nvPicPr>
          <p:cNvPr id="7" name="Picture 6">
            <a:extLst>
              <a:ext uri="{FF2B5EF4-FFF2-40B4-BE49-F238E27FC236}">
                <a16:creationId xmlns:a16="http://schemas.microsoft.com/office/drawing/2014/main" id="{E4729C7F-6301-4CB8-9373-917983D90CB2}"/>
              </a:ext>
            </a:extLst>
          </p:cNvPr>
          <p:cNvPicPr>
            <a:picLocks noChangeAspect="1"/>
          </p:cNvPicPr>
          <p:nvPr/>
        </p:nvPicPr>
        <p:blipFill>
          <a:blip r:embed="rId2"/>
          <a:stretch>
            <a:fillRect/>
          </a:stretch>
        </p:blipFill>
        <p:spPr>
          <a:xfrm>
            <a:off x="381006" y="2406606"/>
            <a:ext cx="4564984" cy="3902754"/>
          </a:xfrm>
          <a:prstGeom prst="rect">
            <a:avLst/>
          </a:prstGeom>
          <a:ln>
            <a:solidFill>
              <a:schemeClr val="tx1"/>
            </a:solidFill>
          </a:ln>
        </p:spPr>
      </p:pic>
      <p:pic>
        <p:nvPicPr>
          <p:cNvPr id="9" name="Picture 8">
            <a:extLst>
              <a:ext uri="{FF2B5EF4-FFF2-40B4-BE49-F238E27FC236}">
                <a16:creationId xmlns:a16="http://schemas.microsoft.com/office/drawing/2014/main" id="{AD1B93E2-9944-4166-983F-591E45C38957}"/>
              </a:ext>
            </a:extLst>
          </p:cNvPr>
          <p:cNvPicPr>
            <a:picLocks noChangeAspect="1"/>
          </p:cNvPicPr>
          <p:nvPr/>
        </p:nvPicPr>
        <p:blipFill>
          <a:blip r:embed="rId3"/>
          <a:stretch>
            <a:fillRect/>
          </a:stretch>
        </p:blipFill>
        <p:spPr>
          <a:xfrm>
            <a:off x="5182901" y="2406606"/>
            <a:ext cx="2295573" cy="2635657"/>
          </a:xfrm>
          <a:prstGeom prst="rect">
            <a:avLst/>
          </a:prstGeom>
          <a:ln>
            <a:solidFill>
              <a:schemeClr val="tx1"/>
            </a:solidFill>
          </a:ln>
        </p:spPr>
      </p:pic>
      <p:pic>
        <p:nvPicPr>
          <p:cNvPr id="11" name="Picture 10">
            <a:extLst>
              <a:ext uri="{FF2B5EF4-FFF2-40B4-BE49-F238E27FC236}">
                <a16:creationId xmlns:a16="http://schemas.microsoft.com/office/drawing/2014/main" id="{3E9FC0D3-ED25-4392-8A8C-528C6402DCFA}"/>
              </a:ext>
            </a:extLst>
          </p:cNvPr>
          <p:cNvPicPr>
            <a:picLocks noChangeAspect="1"/>
          </p:cNvPicPr>
          <p:nvPr/>
        </p:nvPicPr>
        <p:blipFill>
          <a:blip r:embed="rId4"/>
          <a:stretch>
            <a:fillRect/>
          </a:stretch>
        </p:blipFill>
        <p:spPr>
          <a:xfrm>
            <a:off x="7715385" y="2406606"/>
            <a:ext cx="4005359" cy="2848605"/>
          </a:xfrm>
          <a:prstGeom prst="rect">
            <a:avLst/>
          </a:prstGeom>
          <a:ln>
            <a:solidFill>
              <a:schemeClr val="tx1"/>
            </a:solidFill>
          </a:ln>
        </p:spPr>
      </p:pic>
    </p:spTree>
    <p:extLst>
      <p:ext uri="{BB962C8B-B14F-4D97-AF65-F5344CB8AC3E}">
        <p14:creationId xmlns:p14="http://schemas.microsoft.com/office/powerpoint/2010/main" val="3164073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FCA6-EE74-4DFB-BD2E-3A983FB62293}"/>
              </a:ext>
            </a:extLst>
          </p:cNvPr>
          <p:cNvSpPr>
            <a:spLocks noGrp="1"/>
          </p:cNvSpPr>
          <p:nvPr>
            <p:ph type="title"/>
          </p:nvPr>
        </p:nvSpPr>
        <p:spPr/>
        <p:txBody>
          <a:bodyPr>
            <a:normAutofit/>
          </a:bodyPr>
          <a:lstStyle/>
          <a:p>
            <a:r>
              <a:rPr lang="en-US" dirty="0"/>
              <a:t>Tutorial Web Project</a:t>
            </a:r>
          </a:p>
        </p:txBody>
      </p:sp>
      <p:sp>
        <p:nvSpPr>
          <p:cNvPr id="3" name="Content Placeholder 2">
            <a:extLst>
              <a:ext uri="{FF2B5EF4-FFF2-40B4-BE49-F238E27FC236}">
                <a16:creationId xmlns:a16="http://schemas.microsoft.com/office/drawing/2014/main" id="{DCEE8F10-41B1-4CF1-9715-4A685A485175}"/>
              </a:ext>
            </a:extLst>
          </p:cNvPr>
          <p:cNvSpPr>
            <a:spLocks noGrp="1"/>
          </p:cNvSpPr>
          <p:nvPr>
            <p:ph idx="1"/>
          </p:nvPr>
        </p:nvSpPr>
        <p:spPr/>
        <p:txBody>
          <a:bodyPr/>
          <a:lstStyle/>
          <a:p>
            <a:r>
              <a:rPr lang="en-US" dirty="0"/>
              <a:t>Create a new Dynamic Web Project “</a:t>
            </a:r>
            <a:r>
              <a:rPr lang="en-US" dirty="0" err="1"/>
              <a:t>TildaTutorialWeb</a:t>
            </a:r>
            <a:r>
              <a:rPr lang="en-US" dirty="0"/>
              <a:t>”</a:t>
            </a:r>
          </a:p>
          <a:p>
            <a:r>
              <a:rPr lang="en-US" dirty="0"/>
              <a:t>Select “Generate web.xml deployment descriptor”.</a:t>
            </a:r>
          </a:p>
          <a:p>
            <a:pPr marL="0" indent="0">
              <a:buNone/>
            </a:pPr>
            <a:endParaRPr lang="en-US" dirty="0"/>
          </a:p>
        </p:txBody>
      </p:sp>
      <p:sp>
        <p:nvSpPr>
          <p:cNvPr id="4" name="Date Placeholder 3">
            <a:extLst>
              <a:ext uri="{FF2B5EF4-FFF2-40B4-BE49-F238E27FC236}">
                <a16:creationId xmlns:a16="http://schemas.microsoft.com/office/drawing/2014/main" id="{D80F0217-B25B-40B6-ACDB-D6CC4D5973E5}"/>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A1614DD9-6A1A-49C4-824A-6B4EAC5D6C16}"/>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207311F5-72A0-49F2-AB7D-1B4B46E80A0F}"/>
              </a:ext>
            </a:extLst>
          </p:cNvPr>
          <p:cNvSpPr>
            <a:spLocks noGrp="1"/>
          </p:cNvSpPr>
          <p:nvPr>
            <p:ph type="sldNum" sz="quarter" idx="12"/>
          </p:nvPr>
        </p:nvSpPr>
        <p:spPr/>
        <p:txBody>
          <a:bodyPr/>
          <a:lstStyle/>
          <a:p>
            <a:fld id="{C70A6BF2-D208-47CE-B3CD-F52E7B740884}" type="slidenum">
              <a:rPr lang="en-US" smtClean="0"/>
              <a:t>28</a:t>
            </a:fld>
            <a:endParaRPr lang="en-US"/>
          </a:p>
        </p:txBody>
      </p:sp>
      <p:pic>
        <p:nvPicPr>
          <p:cNvPr id="7" name="Picture 6">
            <a:extLst>
              <a:ext uri="{FF2B5EF4-FFF2-40B4-BE49-F238E27FC236}">
                <a16:creationId xmlns:a16="http://schemas.microsoft.com/office/drawing/2014/main" id="{F97CB02A-6B95-499E-ABF1-8A2BE4066754}"/>
              </a:ext>
            </a:extLst>
          </p:cNvPr>
          <p:cNvPicPr>
            <a:picLocks noChangeAspect="1"/>
          </p:cNvPicPr>
          <p:nvPr/>
        </p:nvPicPr>
        <p:blipFill rotWithShape="1">
          <a:blip r:embed="rId2"/>
          <a:srcRect r="5168"/>
          <a:stretch/>
        </p:blipFill>
        <p:spPr>
          <a:xfrm>
            <a:off x="244235" y="2409937"/>
            <a:ext cx="4066509" cy="2440747"/>
          </a:xfrm>
          <a:prstGeom prst="rect">
            <a:avLst/>
          </a:prstGeom>
          <a:ln>
            <a:solidFill>
              <a:schemeClr val="tx1"/>
            </a:solidFill>
          </a:ln>
        </p:spPr>
      </p:pic>
      <p:pic>
        <p:nvPicPr>
          <p:cNvPr id="8" name="Picture 7">
            <a:extLst>
              <a:ext uri="{FF2B5EF4-FFF2-40B4-BE49-F238E27FC236}">
                <a16:creationId xmlns:a16="http://schemas.microsoft.com/office/drawing/2014/main" id="{46A29083-5D58-4A03-8C7B-63395778501D}"/>
              </a:ext>
            </a:extLst>
          </p:cNvPr>
          <p:cNvPicPr>
            <a:picLocks noChangeAspect="1"/>
          </p:cNvPicPr>
          <p:nvPr/>
        </p:nvPicPr>
        <p:blipFill>
          <a:blip r:embed="rId3"/>
          <a:stretch>
            <a:fillRect/>
          </a:stretch>
        </p:blipFill>
        <p:spPr>
          <a:xfrm>
            <a:off x="4436572" y="2409937"/>
            <a:ext cx="3514356" cy="4260185"/>
          </a:xfrm>
          <a:prstGeom prst="rect">
            <a:avLst/>
          </a:prstGeom>
          <a:ln>
            <a:solidFill>
              <a:schemeClr val="tx1"/>
            </a:solidFill>
          </a:ln>
        </p:spPr>
      </p:pic>
      <p:pic>
        <p:nvPicPr>
          <p:cNvPr id="11" name="Picture 10">
            <a:extLst>
              <a:ext uri="{FF2B5EF4-FFF2-40B4-BE49-F238E27FC236}">
                <a16:creationId xmlns:a16="http://schemas.microsoft.com/office/drawing/2014/main" id="{D1C884D3-9955-4CDF-AE4E-6D5EC50395F5}"/>
              </a:ext>
            </a:extLst>
          </p:cNvPr>
          <p:cNvPicPr>
            <a:picLocks noChangeAspect="1"/>
          </p:cNvPicPr>
          <p:nvPr/>
        </p:nvPicPr>
        <p:blipFill>
          <a:blip r:embed="rId4"/>
          <a:stretch>
            <a:fillRect/>
          </a:stretch>
        </p:blipFill>
        <p:spPr>
          <a:xfrm>
            <a:off x="8074282" y="2409937"/>
            <a:ext cx="2827157" cy="2150232"/>
          </a:xfrm>
          <a:prstGeom prst="rect">
            <a:avLst/>
          </a:prstGeom>
          <a:ln>
            <a:solidFill>
              <a:schemeClr val="tx1"/>
            </a:solidFill>
          </a:ln>
        </p:spPr>
      </p:pic>
      <p:pic>
        <p:nvPicPr>
          <p:cNvPr id="12" name="Picture 11">
            <a:extLst>
              <a:ext uri="{FF2B5EF4-FFF2-40B4-BE49-F238E27FC236}">
                <a16:creationId xmlns:a16="http://schemas.microsoft.com/office/drawing/2014/main" id="{E6676899-891A-44CE-8D36-BECFBCA9507B}"/>
              </a:ext>
            </a:extLst>
          </p:cNvPr>
          <p:cNvPicPr>
            <a:picLocks noChangeAspect="1"/>
          </p:cNvPicPr>
          <p:nvPr/>
        </p:nvPicPr>
        <p:blipFill>
          <a:blip r:embed="rId5"/>
          <a:stretch>
            <a:fillRect/>
          </a:stretch>
        </p:blipFill>
        <p:spPr>
          <a:xfrm>
            <a:off x="8074282" y="4694493"/>
            <a:ext cx="2827157" cy="1636425"/>
          </a:xfrm>
          <a:prstGeom prst="rect">
            <a:avLst/>
          </a:prstGeom>
          <a:ln>
            <a:solidFill>
              <a:schemeClr val="tx1"/>
            </a:solidFill>
          </a:ln>
        </p:spPr>
      </p:pic>
    </p:spTree>
    <p:extLst>
      <p:ext uri="{BB962C8B-B14F-4D97-AF65-F5344CB8AC3E}">
        <p14:creationId xmlns:p14="http://schemas.microsoft.com/office/powerpoint/2010/main" val="4253430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1CD25-A532-47DC-9E2C-543574315876}"/>
              </a:ext>
            </a:extLst>
          </p:cNvPr>
          <p:cNvSpPr>
            <a:spLocks noGrp="1"/>
          </p:cNvSpPr>
          <p:nvPr>
            <p:ph type="title"/>
          </p:nvPr>
        </p:nvSpPr>
        <p:spPr/>
        <p:txBody>
          <a:bodyPr/>
          <a:lstStyle/>
          <a:p>
            <a:r>
              <a:rPr lang="en-US" dirty="0"/>
              <a:t>Tutorial Web Project</a:t>
            </a:r>
          </a:p>
        </p:txBody>
      </p:sp>
      <p:sp>
        <p:nvSpPr>
          <p:cNvPr id="3" name="Content Placeholder 2">
            <a:extLst>
              <a:ext uri="{FF2B5EF4-FFF2-40B4-BE49-F238E27FC236}">
                <a16:creationId xmlns:a16="http://schemas.microsoft.com/office/drawing/2014/main" id="{F236DAE8-3DB2-4392-A6D6-86FF9787C993}"/>
              </a:ext>
            </a:extLst>
          </p:cNvPr>
          <p:cNvSpPr>
            <a:spLocks noGrp="1"/>
          </p:cNvSpPr>
          <p:nvPr>
            <p:ph idx="1"/>
          </p:nvPr>
        </p:nvSpPr>
        <p:spPr>
          <a:xfrm>
            <a:off x="2394857" y="1264778"/>
            <a:ext cx="9416137" cy="1478422"/>
          </a:xfrm>
        </p:spPr>
        <p:txBody>
          <a:bodyPr>
            <a:normAutofit fontScale="85000" lnSpcReduction="20000"/>
          </a:bodyPr>
          <a:lstStyle/>
          <a:p>
            <a:r>
              <a:rPr lang="en-US" dirty="0"/>
              <a:t>Copy the files log4j2.xml and </a:t>
            </a:r>
            <a:r>
              <a:rPr lang="en-US" dirty="0" err="1"/>
              <a:t>tilda.config.json</a:t>
            </a:r>
            <a:r>
              <a:rPr lang="en-US" dirty="0"/>
              <a:t> from the sample files folder into your project’s </a:t>
            </a:r>
            <a:r>
              <a:rPr lang="en-US" dirty="0" err="1"/>
              <a:t>src</a:t>
            </a:r>
            <a:r>
              <a:rPr lang="en-US" dirty="0"/>
              <a:t> folder</a:t>
            </a:r>
          </a:p>
          <a:p>
            <a:r>
              <a:rPr lang="en-US" dirty="0"/>
              <a:t>Configure “log-path” and your database connection details to match your environment</a:t>
            </a:r>
          </a:p>
        </p:txBody>
      </p:sp>
      <p:sp>
        <p:nvSpPr>
          <p:cNvPr id="4" name="Date Placeholder 3">
            <a:extLst>
              <a:ext uri="{FF2B5EF4-FFF2-40B4-BE49-F238E27FC236}">
                <a16:creationId xmlns:a16="http://schemas.microsoft.com/office/drawing/2014/main" id="{28E8EC9B-8842-4EA9-9AD1-5AA05C49AEBF}"/>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1318E516-8386-4522-91E7-D1AE0B3BCD7E}"/>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861F49EC-9362-4512-8663-6A3876A44E93}"/>
              </a:ext>
            </a:extLst>
          </p:cNvPr>
          <p:cNvSpPr>
            <a:spLocks noGrp="1"/>
          </p:cNvSpPr>
          <p:nvPr>
            <p:ph type="sldNum" sz="quarter" idx="12"/>
          </p:nvPr>
        </p:nvSpPr>
        <p:spPr/>
        <p:txBody>
          <a:bodyPr/>
          <a:lstStyle/>
          <a:p>
            <a:fld id="{C70A6BF2-D208-47CE-B3CD-F52E7B740884}" type="slidenum">
              <a:rPr lang="en-US" smtClean="0"/>
              <a:t>29</a:t>
            </a:fld>
            <a:endParaRPr lang="en-US"/>
          </a:p>
        </p:txBody>
      </p:sp>
      <p:pic>
        <p:nvPicPr>
          <p:cNvPr id="7" name="Picture 6">
            <a:extLst>
              <a:ext uri="{FF2B5EF4-FFF2-40B4-BE49-F238E27FC236}">
                <a16:creationId xmlns:a16="http://schemas.microsoft.com/office/drawing/2014/main" id="{97751AB0-E95D-40B7-8FEA-02A6EE747E43}"/>
              </a:ext>
            </a:extLst>
          </p:cNvPr>
          <p:cNvPicPr>
            <a:picLocks noChangeAspect="1"/>
          </p:cNvPicPr>
          <p:nvPr/>
        </p:nvPicPr>
        <p:blipFill rotWithShape="1">
          <a:blip r:embed="rId2"/>
          <a:srcRect r="25849" b="11534"/>
          <a:stretch/>
        </p:blipFill>
        <p:spPr>
          <a:xfrm>
            <a:off x="437259" y="2030139"/>
            <a:ext cx="1957598" cy="4004901"/>
          </a:xfrm>
          <a:prstGeom prst="rect">
            <a:avLst/>
          </a:prstGeom>
          <a:ln>
            <a:solidFill>
              <a:schemeClr val="tx1"/>
            </a:solidFill>
          </a:ln>
        </p:spPr>
      </p:pic>
      <p:pic>
        <p:nvPicPr>
          <p:cNvPr id="8" name="Picture 7">
            <a:extLst>
              <a:ext uri="{FF2B5EF4-FFF2-40B4-BE49-F238E27FC236}">
                <a16:creationId xmlns:a16="http://schemas.microsoft.com/office/drawing/2014/main" id="{833B7630-FC4F-495C-BD06-56D5AD2732E6}"/>
              </a:ext>
            </a:extLst>
          </p:cNvPr>
          <p:cNvPicPr>
            <a:picLocks noChangeAspect="1"/>
          </p:cNvPicPr>
          <p:nvPr/>
        </p:nvPicPr>
        <p:blipFill rotWithShape="1">
          <a:blip r:embed="rId3"/>
          <a:srcRect b="38905"/>
          <a:stretch/>
        </p:blipFill>
        <p:spPr>
          <a:xfrm>
            <a:off x="2530563" y="2969626"/>
            <a:ext cx="6978623" cy="2525486"/>
          </a:xfrm>
          <a:prstGeom prst="rect">
            <a:avLst/>
          </a:prstGeom>
          <a:ln>
            <a:solidFill>
              <a:schemeClr val="tx1"/>
            </a:solidFill>
          </a:ln>
        </p:spPr>
      </p:pic>
      <p:pic>
        <p:nvPicPr>
          <p:cNvPr id="9" name="Picture 8">
            <a:extLst>
              <a:ext uri="{FF2B5EF4-FFF2-40B4-BE49-F238E27FC236}">
                <a16:creationId xmlns:a16="http://schemas.microsoft.com/office/drawing/2014/main" id="{E2A0F5C5-B894-426E-9D1A-B17103C98E62}"/>
              </a:ext>
            </a:extLst>
          </p:cNvPr>
          <p:cNvPicPr>
            <a:picLocks noChangeAspect="1"/>
          </p:cNvPicPr>
          <p:nvPr/>
        </p:nvPicPr>
        <p:blipFill>
          <a:blip r:embed="rId4"/>
          <a:stretch>
            <a:fillRect/>
          </a:stretch>
        </p:blipFill>
        <p:spPr>
          <a:xfrm>
            <a:off x="4055024" y="4795174"/>
            <a:ext cx="6782309" cy="1640464"/>
          </a:xfrm>
          <a:prstGeom prst="rect">
            <a:avLst/>
          </a:prstGeom>
          <a:ln>
            <a:solidFill>
              <a:schemeClr val="tx1"/>
            </a:solidFill>
          </a:ln>
        </p:spPr>
      </p:pic>
    </p:spTree>
    <p:extLst>
      <p:ext uri="{BB962C8B-B14F-4D97-AF65-F5344CB8AC3E}">
        <p14:creationId xmlns:p14="http://schemas.microsoft.com/office/powerpoint/2010/main" val="2756319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7611-814E-422D-9557-7A6C9F224C54}"/>
              </a:ext>
            </a:extLst>
          </p:cNvPr>
          <p:cNvSpPr>
            <a:spLocks noGrp="1"/>
          </p:cNvSpPr>
          <p:nvPr>
            <p:ph type="title"/>
          </p:nvPr>
        </p:nvSpPr>
        <p:spPr/>
        <p:txBody>
          <a:bodyPr/>
          <a:lstStyle/>
          <a:p>
            <a:r>
              <a:rPr lang="en-US" dirty="0"/>
              <a:t>General architecture</a:t>
            </a:r>
          </a:p>
        </p:txBody>
      </p:sp>
      <p:sp>
        <p:nvSpPr>
          <p:cNvPr id="3" name="Content Placeholder 2">
            <a:extLst>
              <a:ext uri="{FF2B5EF4-FFF2-40B4-BE49-F238E27FC236}">
                <a16:creationId xmlns:a16="http://schemas.microsoft.com/office/drawing/2014/main" id="{907C00E0-8FA5-4CB0-A923-8F0479311D74}"/>
              </a:ext>
            </a:extLst>
          </p:cNvPr>
          <p:cNvSpPr>
            <a:spLocks noGrp="1"/>
          </p:cNvSpPr>
          <p:nvPr>
            <p:ph idx="1"/>
          </p:nvPr>
        </p:nvSpPr>
        <p:spPr/>
        <p:txBody>
          <a:bodyPr>
            <a:normAutofit fontScale="77500" lnSpcReduction="20000"/>
          </a:bodyPr>
          <a:lstStyle/>
          <a:p>
            <a:r>
              <a:rPr lang="en-US" dirty="0"/>
              <a:t>Tilda rests on human-readable and editable JSON-based model definitions that can be edited in any JSON-capable editor and are processed via a variety of command-line utilities:</a:t>
            </a:r>
          </a:p>
          <a:p>
            <a:pPr lvl="1"/>
            <a:r>
              <a:rPr lang="en-US" dirty="0"/>
              <a:t>Gen: validate the model(s), generate ORM code artifacts and searchable/</a:t>
            </a:r>
            <a:r>
              <a:rPr lang="en-US" dirty="0" err="1"/>
              <a:t>navigatable</a:t>
            </a:r>
            <a:r>
              <a:rPr lang="en-US" dirty="0"/>
              <a:t> HTML documentation</a:t>
            </a:r>
          </a:p>
          <a:p>
            <a:pPr lvl="1"/>
            <a:r>
              <a:rPr lang="en-US" dirty="0"/>
              <a:t>Docs: Outputs HTML and SQL documentation to the file system from the model(s)</a:t>
            </a:r>
          </a:p>
          <a:p>
            <a:r>
              <a:rPr lang="en-US" dirty="0"/>
              <a:t>The ‘T’ in Tilda stands for “Transparent”, and all artifacts are generated in human-readable form, fully commented and documented</a:t>
            </a:r>
          </a:p>
          <a:p>
            <a:pPr lvl="1"/>
            <a:r>
              <a:rPr lang="en-US" dirty="0"/>
              <a:t>Although Tilda allows to model complex data, the framework is architected from the ground up so that all artifacts generated are clear and clean so that the connection between an element in a Tilda definition file and its impact on the runtime or database is easy to see</a:t>
            </a:r>
          </a:p>
          <a:p>
            <a:pPr lvl="1"/>
            <a:r>
              <a:rPr lang="en-US" dirty="0"/>
              <a:t>Generated code relies heavily on the Java compiler to actualize in code many patterns, so that complex migrations (moving tables, changing indices, adding/removing columns </a:t>
            </a:r>
            <a:r>
              <a:rPr lang="en-US" dirty="0" err="1"/>
              <a:t>etc</a:t>
            </a:r>
            <a:r>
              <a:rPr lang="en-US" dirty="0"/>
              <a:t>…) has a direct compile-time impact that can then be easily remedied with standard code editors and refactoring methodologies.</a:t>
            </a:r>
          </a:p>
          <a:p>
            <a:r>
              <a:rPr lang="en-US" dirty="0"/>
              <a:t>The ‘I’ in Tilda stands for “Iterative”, and all processes and utilities when working with the framework encourage a fluid team-based iterative approach from design to deployment.</a:t>
            </a:r>
          </a:p>
          <a:p>
            <a:pPr lvl="1"/>
            <a:r>
              <a:rPr lang="en-US" dirty="0"/>
              <a:t>Migrate: migrates a database to the model(s)</a:t>
            </a:r>
          </a:p>
        </p:txBody>
      </p:sp>
      <p:sp>
        <p:nvSpPr>
          <p:cNvPr id="4" name="Date Placeholder 3">
            <a:extLst>
              <a:ext uri="{FF2B5EF4-FFF2-40B4-BE49-F238E27FC236}">
                <a16:creationId xmlns:a16="http://schemas.microsoft.com/office/drawing/2014/main" id="{CDA21295-0CCB-4E6F-806E-AB00F3F41F4A}"/>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1694F448-E951-4A5E-B052-92528FD907C0}"/>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9D4DE987-13D3-43B8-8D98-02A7208D7ACE}"/>
              </a:ext>
            </a:extLst>
          </p:cNvPr>
          <p:cNvSpPr>
            <a:spLocks noGrp="1"/>
          </p:cNvSpPr>
          <p:nvPr>
            <p:ph type="sldNum" sz="quarter" idx="12"/>
          </p:nvPr>
        </p:nvSpPr>
        <p:spPr/>
        <p:txBody>
          <a:bodyPr/>
          <a:lstStyle/>
          <a:p>
            <a:fld id="{C70A6BF2-D208-47CE-B3CD-F52E7B740884}" type="slidenum">
              <a:rPr lang="en-US" smtClean="0"/>
              <a:pPr/>
              <a:t>3</a:t>
            </a:fld>
            <a:endParaRPr lang="en-US"/>
          </a:p>
        </p:txBody>
      </p:sp>
    </p:spTree>
    <p:extLst>
      <p:ext uri="{BB962C8B-B14F-4D97-AF65-F5344CB8AC3E}">
        <p14:creationId xmlns:p14="http://schemas.microsoft.com/office/powerpoint/2010/main" val="3855671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C2FA-F5EE-4B0B-8BF0-393B8EFC21FA}"/>
              </a:ext>
            </a:extLst>
          </p:cNvPr>
          <p:cNvSpPr>
            <a:spLocks noGrp="1"/>
          </p:cNvSpPr>
          <p:nvPr>
            <p:ph type="title"/>
          </p:nvPr>
        </p:nvSpPr>
        <p:spPr/>
        <p:txBody>
          <a:bodyPr/>
          <a:lstStyle/>
          <a:p>
            <a:r>
              <a:rPr lang="en-US" dirty="0"/>
              <a:t>Tutorial Web Project</a:t>
            </a:r>
          </a:p>
        </p:txBody>
      </p:sp>
      <p:sp>
        <p:nvSpPr>
          <p:cNvPr id="3" name="Content Placeholder 2">
            <a:extLst>
              <a:ext uri="{FF2B5EF4-FFF2-40B4-BE49-F238E27FC236}">
                <a16:creationId xmlns:a16="http://schemas.microsoft.com/office/drawing/2014/main" id="{6C5C0805-1BEB-478C-8921-D06546214E15}"/>
              </a:ext>
            </a:extLst>
          </p:cNvPr>
          <p:cNvSpPr>
            <a:spLocks noGrp="1"/>
          </p:cNvSpPr>
          <p:nvPr>
            <p:ph idx="1"/>
          </p:nvPr>
        </p:nvSpPr>
        <p:spPr/>
        <p:txBody>
          <a:bodyPr/>
          <a:lstStyle/>
          <a:p>
            <a:r>
              <a:rPr lang="en-US" dirty="0"/>
              <a:t>Configure the project’s java build path properties</a:t>
            </a:r>
          </a:p>
          <a:p>
            <a:r>
              <a:rPr lang="en-US" dirty="0"/>
              <a:t>Select the “Project” tab and add “</a:t>
            </a:r>
            <a:r>
              <a:rPr lang="en-US" dirty="0" err="1"/>
              <a:t>TildaTutorial</a:t>
            </a:r>
            <a:r>
              <a:rPr lang="en-US" dirty="0"/>
              <a:t>” to the </a:t>
            </a:r>
            <a:r>
              <a:rPr lang="en-US" dirty="0" err="1"/>
              <a:t>Classpath</a:t>
            </a:r>
            <a:endParaRPr lang="en-US" dirty="0"/>
          </a:p>
        </p:txBody>
      </p:sp>
      <p:sp>
        <p:nvSpPr>
          <p:cNvPr id="4" name="Date Placeholder 3">
            <a:extLst>
              <a:ext uri="{FF2B5EF4-FFF2-40B4-BE49-F238E27FC236}">
                <a16:creationId xmlns:a16="http://schemas.microsoft.com/office/drawing/2014/main" id="{85ECAF3F-C56B-42F4-A22D-FD03AC71BA40}"/>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BBD946CC-CA64-4402-AD90-898450E7A81B}"/>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B7F270AF-877B-4459-8F67-E4D392ED1B8A}"/>
              </a:ext>
            </a:extLst>
          </p:cNvPr>
          <p:cNvSpPr>
            <a:spLocks noGrp="1"/>
          </p:cNvSpPr>
          <p:nvPr>
            <p:ph type="sldNum" sz="quarter" idx="12"/>
          </p:nvPr>
        </p:nvSpPr>
        <p:spPr/>
        <p:txBody>
          <a:bodyPr/>
          <a:lstStyle/>
          <a:p>
            <a:fld id="{C70A6BF2-D208-47CE-B3CD-F52E7B740884}" type="slidenum">
              <a:rPr lang="en-US" smtClean="0"/>
              <a:t>30</a:t>
            </a:fld>
            <a:endParaRPr lang="en-US"/>
          </a:p>
        </p:txBody>
      </p:sp>
      <p:pic>
        <p:nvPicPr>
          <p:cNvPr id="7" name="Picture 6">
            <a:extLst>
              <a:ext uri="{FF2B5EF4-FFF2-40B4-BE49-F238E27FC236}">
                <a16:creationId xmlns:a16="http://schemas.microsoft.com/office/drawing/2014/main" id="{D2AB9CD1-697A-4AC7-ABB4-23ED21FCD38C}"/>
              </a:ext>
            </a:extLst>
          </p:cNvPr>
          <p:cNvPicPr>
            <a:picLocks noChangeAspect="1"/>
          </p:cNvPicPr>
          <p:nvPr/>
        </p:nvPicPr>
        <p:blipFill rotWithShape="1">
          <a:blip r:embed="rId2"/>
          <a:srcRect t="29351"/>
          <a:stretch/>
        </p:blipFill>
        <p:spPr>
          <a:xfrm>
            <a:off x="699386" y="2437723"/>
            <a:ext cx="2671701" cy="3791420"/>
          </a:xfrm>
          <a:prstGeom prst="rect">
            <a:avLst/>
          </a:prstGeom>
          <a:ln>
            <a:solidFill>
              <a:schemeClr val="tx1"/>
            </a:solidFill>
          </a:ln>
        </p:spPr>
      </p:pic>
      <p:pic>
        <p:nvPicPr>
          <p:cNvPr id="8" name="Picture 7">
            <a:extLst>
              <a:ext uri="{FF2B5EF4-FFF2-40B4-BE49-F238E27FC236}">
                <a16:creationId xmlns:a16="http://schemas.microsoft.com/office/drawing/2014/main" id="{2921547C-D1EC-4E56-8A70-C88BC3E0E8DF}"/>
              </a:ext>
            </a:extLst>
          </p:cNvPr>
          <p:cNvPicPr>
            <a:picLocks noChangeAspect="1"/>
          </p:cNvPicPr>
          <p:nvPr/>
        </p:nvPicPr>
        <p:blipFill>
          <a:blip r:embed="rId3"/>
          <a:stretch>
            <a:fillRect/>
          </a:stretch>
        </p:blipFill>
        <p:spPr>
          <a:xfrm>
            <a:off x="4015014" y="2621279"/>
            <a:ext cx="4480344" cy="3424307"/>
          </a:xfrm>
          <a:prstGeom prst="rect">
            <a:avLst/>
          </a:prstGeom>
          <a:ln>
            <a:solidFill>
              <a:schemeClr val="tx1"/>
            </a:solidFill>
          </a:ln>
        </p:spPr>
      </p:pic>
    </p:spTree>
    <p:extLst>
      <p:ext uri="{BB962C8B-B14F-4D97-AF65-F5344CB8AC3E}">
        <p14:creationId xmlns:p14="http://schemas.microsoft.com/office/powerpoint/2010/main" val="193459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4EE8-C766-498B-A0E9-D9F8B04526B2}"/>
              </a:ext>
            </a:extLst>
          </p:cNvPr>
          <p:cNvSpPr>
            <a:spLocks noGrp="1"/>
          </p:cNvSpPr>
          <p:nvPr>
            <p:ph type="title"/>
          </p:nvPr>
        </p:nvSpPr>
        <p:spPr/>
        <p:txBody>
          <a:bodyPr/>
          <a:lstStyle/>
          <a:p>
            <a:r>
              <a:rPr lang="en-US" dirty="0"/>
              <a:t>Tutorial Web Project</a:t>
            </a:r>
          </a:p>
        </p:txBody>
      </p:sp>
      <p:sp>
        <p:nvSpPr>
          <p:cNvPr id="3" name="Content Placeholder 2">
            <a:extLst>
              <a:ext uri="{FF2B5EF4-FFF2-40B4-BE49-F238E27FC236}">
                <a16:creationId xmlns:a16="http://schemas.microsoft.com/office/drawing/2014/main" id="{FEFB7A18-A0E4-484E-893E-63DDC3F38B86}"/>
              </a:ext>
            </a:extLst>
          </p:cNvPr>
          <p:cNvSpPr>
            <a:spLocks noGrp="1"/>
          </p:cNvSpPr>
          <p:nvPr>
            <p:ph idx="1"/>
          </p:nvPr>
        </p:nvSpPr>
        <p:spPr>
          <a:xfrm>
            <a:off x="437259" y="1282195"/>
            <a:ext cx="11373735" cy="5044582"/>
          </a:xfrm>
        </p:spPr>
        <p:txBody>
          <a:bodyPr/>
          <a:lstStyle/>
          <a:p>
            <a:r>
              <a:rPr lang="en-US" dirty="0"/>
              <a:t>Configure the Web Deployment Assembly details and add the 2 projects we have created previously.</a:t>
            </a:r>
          </a:p>
        </p:txBody>
      </p:sp>
      <p:sp>
        <p:nvSpPr>
          <p:cNvPr id="4" name="Date Placeholder 3">
            <a:extLst>
              <a:ext uri="{FF2B5EF4-FFF2-40B4-BE49-F238E27FC236}">
                <a16:creationId xmlns:a16="http://schemas.microsoft.com/office/drawing/2014/main" id="{C4C3280B-2491-459A-94A4-23717F0026AE}"/>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B30D0F2B-A866-4DE4-A7F3-D6E3613B15AE}"/>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B7B69369-7F4F-4224-B4AA-6FDBCB9BA8C1}"/>
              </a:ext>
            </a:extLst>
          </p:cNvPr>
          <p:cNvSpPr>
            <a:spLocks noGrp="1"/>
          </p:cNvSpPr>
          <p:nvPr>
            <p:ph type="sldNum" sz="quarter" idx="12"/>
          </p:nvPr>
        </p:nvSpPr>
        <p:spPr/>
        <p:txBody>
          <a:bodyPr/>
          <a:lstStyle/>
          <a:p>
            <a:fld id="{C70A6BF2-D208-47CE-B3CD-F52E7B740884}" type="slidenum">
              <a:rPr lang="en-US" smtClean="0"/>
              <a:t>31</a:t>
            </a:fld>
            <a:endParaRPr lang="en-US"/>
          </a:p>
        </p:txBody>
      </p:sp>
      <p:pic>
        <p:nvPicPr>
          <p:cNvPr id="7" name="Picture 6">
            <a:extLst>
              <a:ext uri="{FF2B5EF4-FFF2-40B4-BE49-F238E27FC236}">
                <a16:creationId xmlns:a16="http://schemas.microsoft.com/office/drawing/2014/main" id="{C696E765-06AF-495A-B94F-33D537FD36D6}"/>
              </a:ext>
            </a:extLst>
          </p:cNvPr>
          <p:cNvPicPr>
            <a:picLocks noChangeAspect="1"/>
          </p:cNvPicPr>
          <p:nvPr/>
        </p:nvPicPr>
        <p:blipFill>
          <a:blip r:embed="rId2"/>
          <a:stretch>
            <a:fillRect/>
          </a:stretch>
        </p:blipFill>
        <p:spPr>
          <a:xfrm>
            <a:off x="833945" y="2295378"/>
            <a:ext cx="4347655" cy="3845196"/>
          </a:xfrm>
          <a:prstGeom prst="rect">
            <a:avLst/>
          </a:prstGeom>
          <a:ln>
            <a:solidFill>
              <a:schemeClr val="tx1"/>
            </a:solidFill>
          </a:ln>
        </p:spPr>
      </p:pic>
      <p:pic>
        <p:nvPicPr>
          <p:cNvPr id="8" name="Picture 7">
            <a:extLst>
              <a:ext uri="{FF2B5EF4-FFF2-40B4-BE49-F238E27FC236}">
                <a16:creationId xmlns:a16="http://schemas.microsoft.com/office/drawing/2014/main" id="{AFEF6A65-35BA-449C-9FC1-AAA519B8CD28}"/>
              </a:ext>
            </a:extLst>
          </p:cNvPr>
          <p:cNvPicPr>
            <a:picLocks noChangeAspect="1"/>
          </p:cNvPicPr>
          <p:nvPr/>
        </p:nvPicPr>
        <p:blipFill>
          <a:blip r:embed="rId3"/>
          <a:stretch>
            <a:fillRect/>
          </a:stretch>
        </p:blipFill>
        <p:spPr>
          <a:xfrm>
            <a:off x="5245501" y="2295378"/>
            <a:ext cx="4417841" cy="3918246"/>
          </a:xfrm>
          <a:prstGeom prst="rect">
            <a:avLst/>
          </a:prstGeom>
          <a:ln>
            <a:solidFill>
              <a:schemeClr val="tx1"/>
            </a:solidFill>
          </a:ln>
        </p:spPr>
      </p:pic>
    </p:spTree>
    <p:extLst>
      <p:ext uri="{BB962C8B-B14F-4D97-AF65-F5344CB8AC3E}">
        <p14:creationId xmlns:p14="http://schemas.microsoft.com/office/powerpoint/2010/main" val="1706947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C9F2-EAC3-49C9-AC56-AEBF0EC95DDD}"/>
              </a:ext>
            </a:extLst>
          </p:cNvPr>
          <p:cNvSpPr>
            <a:spLocks noGrp="1"/>
          </p:cNvSpPr>
          <p:nvPr>
            <p:ph type="title"/>
          </p:nvPr>
        </p:nvSpPr>
        <p:spPr/>
        <p:txBody>
          <a:bodyPr/>
          <a:lstStyle/>
          <a:p>
            <a:r>
              <a:rPr lang="en-US" dirty="0"/>
              <a:t>Run Configurations</a:t>
            </a:r>
          </a:p>
        </p:txBody>
      </p:sp>
      <p:sp>
        <p:nvSpPr>
          <p:cNvPr id="3" name="Content Placeholder 2">
            <a:extLst>
              <a:ext uri="{FF2B5EF4-FFF2-40B4-BE49-F238E27FC236}">
                <a16:creationId xmlns:a16="http://schemas.microsoft.com/office/drawing/2014/main" id="{743F9DA4-FAE8-4A3E-8F46-8A8F8C28F73A}"/>
              </a:ext>
            </a:extLst>
          </p:cNvPr>
          <p:cNvSpPr>
            <a:spLocks noGrp="1"/>
          </p:cNvSpPr>
          <p:nvPr>
            <p:ph idx="1"/>
          </p:nvPr>
        </p:nvSpPr>
        <p:spPr/>
        <p:txBody>
          <a:bodyPr/>
          <a:lstStyle/>
          <a:p>
            <a:r>
              <a:rPr lang="en-US" dirty="0"/>
              <a:t>Create a new folder “scripts” for the run configurations we will create.</a:t>
            </a:r>
          </a:p>
        </p:txBody>
      </p:sp>
      <p:sp>
        <p:nvSpPr>
          <p:cNvPr id="4" name="Date Placeholder 3">
            <a:extLst>
              <a:ext uri="{FF2B5EF4-FFF2-40B4-BE49-F238E27FC236}">
                <a16:creationId xmlns:a16="http://schemas.microsoft.com/office/drawing/2014/main" id="{3674A9B5-2E0F-4E76-B97B-7993FCBB599B}"/>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8387C640-E2C7-4C7C-878F-F2ADE1F0F213}"/>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C8F95DC7-97F2-463D-86FC-825D7E8453FD}"/>
              </a:ext>
            </a:extLst>
          </p:cNvPr>
          <p:cNvSpPr>
            <a:spLocks noGrp="1"/>
          </p:cNvSpPr>
          <p:nvPr>
            <p:ph type="sldNum" sz="quarter" idx="12"/>
          </p:nvPr>
        </p:nvSpPr>
        <p:spPr/>
        <p:txBody>
          <a:bodyPr/>
          <a:lstStyle/>
          <a:p>
            <a:fld id="{C70A6BF2-D208-47CE-B3CD-F52E7B740884}" type="slidenum">
              <a:rPr lang="en-US" smtClean="0"/>
              <a:t>32</a:t>
            </a:fld>
            <a:endParaRPr lang="en-US"/>
          </a:p>
        </p:txBody>
      </p:sp>
      <p:pic>
        <p:nvPicPr>
          <p:cNvPr id="7" name="Picture 6">
            <a:extLst>
              <a:ext uri="{FF2B5EF4-FFF2-40B4-BE49-F238E27FC236}">
                <a16:creationId xmlns:a16="http://schemas.microsoft.com/office/drawing/2014/main" id="{B06C1DB5-6556-47AF-8DA7-48034C886422}"/>
              </a:ext>
            </a:extLst>
          </p:cNvPr>
          <p:cNvPicPr>
            <a:picLocks noChangeAspect="1"/>
          </p:cNvPicPr>
          <p:nvPr/>
        </p:nvPicPr>
        <p:blipFill rotWithShape="1">
          <a:blip r:embed="rId2"/>
          <a:srcRect r="8645" b="21957"/>
          <a:stretch/>
        </p:blipFill>
        <p:spPr>
          <a:xfrm>
            <a:off x="260165" y="2218501"/>
            <a:ext cx="3589023" cy="3346274"/>
          </a:xfrm>
          <a:prstGeom prst="rect">
            <a:avLst/>
          </a:prstGeom>
          <a:ln>
            <a:solidFill>
              <a:schemeClr val="tx1"/>
            </a:solidFill>
          </a:ln>
        </p:spPr>
      </p:pic>
      <p:pic>
        <p:nvPicPr>
          <p:cNvPr id="8" name="Picture 7">
            <a:extLst>
              <a:ext uri="{FF2B5EF4-FFF2-40B4-BE49-F238E27FC236}">
                <a16:creationId xmlns:a16="http://schemas.microsoft.com/office/drawing/2014/main" id="{E101B625-F9B3-4C29-AC22-453B61885F00}"/>
              </a:ext>
            </a:extLst>
          </p:cNvPr>
          <p:cNvPicPr>
            <a:picLocks noChangeAspect="1"/>
          </p:cNvPicPr>
          <p:nvPr/>
        </p:nvPicPr>
        <p:blipFill>
          <a:blip r:embed="rId3"/>
          <a:stretch>
            <a:fillRect/>
          </a:stretch>
        </p:blipFill>
        <p:spPr>
          <a:xfrm>
            <a:off x="3932487" y="2218501"/>
            <a:ext cx="2087135" cy="3435861"/>
          </a:xfrm>
          <a:prstGeom prst="rect">
            <a:avLst/>
          </a:prstGeom>
          <a:ln>
            <a:solidFill>
              <a:schemeClr val="tx1"/>
            </a:solidFill>
          </a:ln>
        </p:spPr>
      </p:pic>
      <p:pic>
        <p:nvPicPr>
          <p:cNvPr id="9" name="Picture 8">
            <a:extLst>
              <a:ext uri="{FF2B5EF4-FFF2-40B4-BE49-F238E27FC236}">
                <a16:creationId xmlns:a16="http://schemas.microsoft.com/office/drawing/2014/main" id="{F7D8B5F9-A266-49DF-B826-B6CB1CCC0455}"/>
              </a:ext>
            </a:extLst>
          </p:cNvPr>
          <p:cNvPicPr>
            <a:picLocks noChangeAspect="1"/>
          </p:cNvPicPr>
          <p:nvPr/>
        </p:nvPicPr>
        <p:blipFill>
          <a:blip r:embed="rId4"/>
          <a:stretch>
            <a:fillRect/>
          </a:stretch>
        </p:blipFill>
        <p:spPr>
          <a:xfrm>
            <a:off x="6142457" y="2218500"/>
            <a:ext cx="2652884" cy="2388331"/>
          </a:xfrm>
          <a:prstGeom prst="rect">
            <a:avLst/>
          </a:prstGeom>
          <a:ln>
            <a:solidFill>
              <a:schemeClr val="tx1"/>
            </a:solidFill>
          </a:ln>
        </p:spPr>
      </p:pic>
      <p:pic>
        <p:nvPicPr>
          <p:cNvPr id="10" name="Picture 9">
            <a:extLst>
              <a:ext uri="{FF2B5EF4-FFF2-40B4-BE49-F238E27FC236}">
                <a16:creationId xmlns:a16="http://schemas.microsoft.com/office/drawing/2014/main" id="{05F3CA86-20C8-448C-B399-6AEF7438D6C0}"/>
              </a:ext>
            </a:extLst>
          </p:cNvPr>
          <p:cNvPicPr>
            <a:picLocks noChangeAspect="1"/>
          </p:cNvPicPr>
          <p:nvPr/>
        </p:nvPicPr>
        <p:blipFill>
          <a:blip r:embed="rId5"/>
          <a:stretch>
            <a:fillRect/>
          </a:stretch>
        </p:blipFill>
        <p:spPr>
          <a:xfrm>
            <a:off x="8554990" y="2848567"/>
            <a:ext cx="2533620" cy="3332454"/>
          </a:xfrm>
          <a:prstGeom prst="rect">
            <a:avLst/>
          </a:prstGeom>
          <a:ln>
            <a:solidFill>
              <a:schemeClr val="tx1"/>
            </a:solidFill>
          </a:ln>
        </p:spPr>
      </p:pic>
      <p:sp>
        <p:nvSpPr>
          <p:cNvPr id="11" name="Oval 10">
            <a:extLst>
              <a:ext uri="{FF2B5EF4-FFF2-40B4-BE49-F238E27FC236}">
                <a16:creationId xmlns:a16="http://schemas.microsoft.com/office/drawing/2014/main" id="{115454DF-A27F-469A-AEF6-A81C4BC58EB3}"/>
              </a:ext>
            </a:extLst>
          </p:cNvPr>
          <p:cNvSpPr/>
          <p:nvPr/>
        </p:nvSpPr>
        <p:spPr>
          <a:xfrm>
            <a:off x="6808793" y="2538724"/>
            <a:ext cx="323527" cy="32352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198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99925-7341-4E9F-8D76-D10F93C5F3FA}"/>
              </a:ext>
            </a:extLst>
          </p:cNvPr>
          <p:cNvSpPr>
            <a:spLocks noGrp="1"/>
          </p:cNvSpPr>
          <p:nvPr>
            <p:ph type="title"/>
          </p:nvPr>
        </p:nvSpPr>
        <p:spPr/>
        <p:txBody>
          <a:bodyPr/>
          <a:lstStyle/>
          <a:p>
            <a:r>
              <a:rPr lang="en-US" dirty="0"/>
              <a:t>Run Configurations</a:t>
            </a:r>
          </a:p>
        </p:txBody>
      </p:sp>
      <p:sp>
        <p:nvSpPr>
          <p:cNvPr id="3" name="Content Placeholder 2">
            <a:extLst>
              <a:ext uri="{FF2B5EF4-FFF2-40B4-BE49-F238E27FC236}">
                <a16:creationId xmlns:a16="http://schemas.microsoft.com/office/drawing/2014/main" id="{E6FAFC20-3D71-47BA-8C68-61ACB6F07042}"/>
              </a:ext>
            </a:extLst>
          </p:cNvPr>
          <p:cNvSpPr>
            <a:spLocks noGrp="1"/>
          </p:cNvSpPr>
          <p:nvPr>
            <p:ph idx="1"/>
          </p:nvPr>
        </p:nvSpPr>
        <p:spPr>
          <a:xfrm>
            <a:off x="437259" y="1264778"/>
            <a:ext cx="11373735" cy="2051033"/>
          </a:xfrm>
        </p:spPr>
        <p:txBody>
          <a:bodyPr>
            <a:normAutofit fontScale="92500" lnSpcReduction="10000"/>
          </a:bodyPr>
          <a:lstStyle/>
          <a:p>
            <a:r>
              <a:rPr lang="en-US" dirty="0"/>
              <a:t>Create a new run configuration for Gen called “Gen Tilda Tutorial”</a:t>
            </a:r>
          </a:p>
          <a:p>
            <a:r>
              <a:rPr lang="en-US" dirty="0"/>
              <a:t>Project is “</a:t>
            </a:r>
            <a:r>
              <a:rPr lang="en-US" dirty="0" err="1"/>
              <a:t>TildaTutorialWeb</a:t>
            </a:r>
            <a:r>
              <a:rPr lang="en-US" dirty="0"/>
              <a:t>”, main class is “</a:t>
            </a:r>
            <a:r>
              <a:rPr lang="en-US" dirty="0" err="1"/>
              <a:t>tilda.Gen</a:t>
            </a:r>
            <a:r>
              <a:rPr lang="en-US" dirty="0"/>
              <a:t>”, parameters is</a:t>
            </a:r>
          </a:p>
          <a:p>
            <a:pPr lvl="1"/>
            <a:r>
              <a:rPr lang="en-US" dirty="0"/>
              <a:t>${</a:t>
            </a:r>
            <a:r>
              <a:rPr lang="en-US" dirty="0" err="1"/>
              <a:t>project_loc:TildaTutorial</a:t>
            </a:r>
            <a:r>
              <a:rPr lang="en-US" dirty="0"/>
              <a:t>}/</a:t>
            </a:r>
            <a:r>
              <a:rPr lang="en-US" dirty="0" err="1"/>
              <a:t>src</a:t>
            </a:r>
            <a:r>
              <a:rPr lang="en-US" dirty="0"/>
              <a:t>/</a:t>
            </a:r>
            <a:r>
              <a:rPr lang="en-US" dirty="0" err="1"/>
              <a:t>tilda_tutorial</a:t>
            </a:r>
            <a:r>
              <a:rPr lang="en-US" dirty="0"/>
              <a:t>/data/_</a:t>
            </a:r>
            <a:r>
              <a:rPr lang="en-US" dirty="0" err="1"/>
              <a:t>tilda.TildaTutorial.json</a:t>
            </a:r>
            <a:endParaRPr lang="en-US" dirty="0"/>
          </a:p>
          <a:p>
            <a:r>
              <a:rPr lang="en-US" dirty="0"/>
              <a:t>Save to the scripts folder</a:t>
            </a:r>
          </a:p>
        </p:txBody>
      </p:sp>
      <p:sp>
        <p:nvSpPr>
          <p:cNvPr id="4" name="Date Placeholder 3">
            <a:extLst>
              <a:ext uri="{FF2B5EF4-FFF2-40B4-BE49-F238E27FC236}">
                <a16:creationId xmlns:a16="http://schemas.microsoft.com/office/drawing/2014/main" id="{DCE2BF4D-B3D0-42B9-A0E1-B636697B01B4}"/>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76B6960C-AF5A-486F-AE3D-40F2D889ECD5}"/>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E924B27C-3C48-4FF2-B99A-0F8EA3ECFCF2}"/>
              </a:ext>
            </a:extLst>
          </p:cNvPr>
          <p:cNvSpPr>
            <a:spLocks noGrp="1"/>
          </p:cNvSpPr>
          <p:nvPr>
            <p:ph type="sldNum" sz="quarter" idx="12"/>
          </p:nvPr>
        </p:nvSpPr>
        <p:spPr/>
        <p:txBody>
          <a:bodyPr/>
          <a:lstStyle/>
          <a:p>
            <a:fld id="{C70A6BF2-D208-47CE-B3CD-F52E7B740884}" type="slidenum">
              <a:rPr lang="en-US" smtClean="0"/>
              <a:t>33</a:t>
            </a:fld>
            <a:endParaRPr lang="en-US"/>
          </a:p>
        </p:txBody>
      </p:sp>
      <p:pic>
        <p:nvPicPr>
          <p:cNvPr id="7" name="Picture 6">
            <a:extLst>
              <a:ext uri="{FF2B5EF4-FFF2-40B4-BE49-F238E27FC236}">
                <a16:creationId xmlns:a16="http://schemas.microsoft.com/office/drawing/2014/main" id="{17321462-D75D-414A-86C9-AB9A59679C86}"/>
              </a:ext>
            </a:extLst>
          </p:cNvPr>
          <p:cNvPicPr>
            <a:picLocks noChangeAspect="1"/>
          </p:cNvPicPr>
          <p:nvPr/>
        </p:nvPicPr>
        <p:blipFill rotWithShape="1">
          <a:blip r:embed="rId2"/>
          <a:srcRect l="29927" t="14815" b="46599"/>
          <a:stretch/>
        </p:blipFill>
        <p:spPr>
          <a:xfrm>
            <a:off x="437259" y="3370707"/>
            <a:ext cx="4660637" cy="1802184"/>
          </a:xfrm>
          <a:prstGeom prst="rect">
            <a:avLst/>
          </a:prstGeom>
          <a:ln>
            <a:solidFill>
              <a:schemeClr val="tx1"/>
            </a:solidFill>
          </a:ln>
        </p:spPr>
      </p:pic>
      <p:pic>
        <p:nvPicPr>
          <p:cNvPr id="8" name="Picture 7">
            <a:extLst>
              <a:ext uri="{FF2B5EF4-FFF2-40B4-BE49-F238E27FC236}">
                <a16:creationId xmlns:a16="http://schemas.microsoft.com/office/drawing/2014/main" id="{36C12620-E7DC-489B-A143-2D1F7060897E}"/>
              </a:ext>
            </a:extLst>
          </p:cNvPr>
          <p:cNvPicPr>
            <a:picLocks noChangeAspect="1"/>
          </p:cNvPicPr>
          <p:nvPr/>
        </p:nvPicPr>
        <p:blipFill rotWithShape="1">
          <a:blip r:embed="rId3"/>
          <a:srcRect l="29893" t="15086" b="46254"/>
          <a:stretch/>
        </p:blipFill>
        <p:spPr>
          <a:xfrm>
            <a:off x="2330261" y="4641085"/>
            <a:ext cx="4660636" cy="1802184"/>
          </a:xfrm>
          <a:prstGeom prst="rect">
            <a:avLst/>
          </a:prstGeom>
          <a:ln>
            <a:solidFill>
              <a:schemeClr val="tx1"/>
            </a:solidFill>
          </a:ln>
        </p:spPr>
      </p:pic>
      <p:pic>
        <p:nvPicPr>
          <p:cNvPr id="9" name="Picture 8">
            <a:extLst>
              <a:ext uri="{FF2B5EF4-FFF2-40B4-BE49-F238E27FC236}">
                <a16:creationId xmlns:a16="http://schemas.microsoft.com/office/drawing/2014/main" id="{27C68FB6-B329-4ECA-A011-D2D20A58DEA6}"/>
              </a:ext>
            </a:extLst>
          </p:cNvPr>
          <p:cNvPicPr>
            <a:picLocks noChangeAspect="1"/>
          </p:cNvPicPr>
          <p:nvPr/>
        </p:nvPicPr>
        <p:blipFill rotWithShape="1">
          <a:blip r:embed="rId4"/>
          <a:srcRect l="30049" t="14800"/>
          <a:stretch/>
        </p:blipFill>
        <p:spPr>
          <a:xfrm>
            <a:off x="7203139" y="2784559"/>
            <a:ext cx="4121027" cy="3529913"/>
          </a:xfrm>
          <a:prstGeom prst="rect">
            <a:avLst/>
          </a:prstGeom>
          <a:ln>
            <a:solidFill>
              <a:schemeClr val="tx1"/>
            </a:solidFill>
          </a:ln>
        </p:spPr>
      </p:pic>
    </p:spTree>
    <p:extLst>
      <p:ext uri="{BB962C8B-B14F-4D97-AF65-F5344CB8AC3E}">
        <p14:creationId xmlns:p14="http://schemas.microsoft.com/office/powerpoint/2010/main" val="4220384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038AF-A0D6-4F78-A6A0-3D24D3C0DEC4}"/>
              </a:ext>
            </a:extLst>
          </p:cNvPr>
          <p:cNvSpPr>
            <a:spLocks noGrp="1"/>
          </p:cNvSpPr>
          <p:nvPr>
            <p:ph type="title"/>
          </p:nvPr>
        </p:nvSpPr>
        <p:spPr/>
        <p:txBody>
          <a:bodyPr/>
          <a:lstStyle/>
          <a:p>
            <a:r>
              <a:rPr lang="en-US" dirty="0"/>
              <a:t>Run Configurations</a:t>
            </a:r>
          </a:p>
        </p:txBody>
      </p:sp>
      <p:sp>
        <p:nvSpPr>
          <p:cNvPr id="3" name="Content Placeholder 2">
            <a:extLst>
              <a:ext uri="{FF2B5EF4-FFF2-40B4-BE49-F238E27FC236}">
                <a16:creationId xmlns:a16="http://schemas.microsoft.com/office/drawing/2014/main" id="{5180A6AB-224E-4106-9F18-7E2EE28CC96C}"/>
              </a:ext>
            </a:extLst>
          </p:cNvPr>
          <p:cNvSpPr>
            <a:spLocks noGrp="1"/>
          </p:cNvSpPr>
          <p:nvPr>
            <p:ph idx="1"/>
          </p:nvPr>
        </p:nvSpPr>
        <p:spPr>
          <a:xfrm>
            <a:off x="437259" y="1264778"/>
            <a:ext cx="11373735" cy="781102"/>
          </a:xfrm>
        </p:spPr>
        <p:txBody>
          <a:bodyPr>
            <a:normAutofit fontScale="92500" lnSpcReduction="20000"/>
          </a:bodyPr>
          <a:lstStyle/>
          <a:p>
            <a:r>
              <a:rPr lang="en-US" dirty="0"/>
              <a:t>If you run “Gen” at this time, you will get an error since we haven’t created the Tilda definition file for the tutorial yet.</a:t>
            </a:r>
          </a:p>
        </p:txBody>
      </p:sp>
      <p:sp>
        <p:nvSpPr>
          <p:cNvPr id="4" name="Date Placeholder 3">
            <a:extLst>
              <a:ext uri="{FF2B5EF4-FFF2-40B4-BE49-F238E27FC236}">
                <a16:creationId xmlns:a16="http://schemas.microsoft.com/office/drawing/2014/main" id="{F1EB1E4D-3582-4CAC-8CD4-A749BA0BEC52}"/>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C4AF1E8B-D92F-4730-A11B-0AEC72175714}"/>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15C884DE-1402-41CB-AA23-0A5E0B40A4B8}"/>
              </a:ext>
            </a:extLst>
          </p:cNvPr>
          <p:cNvSpPr>
            <a:spLocks noGrp="1"/>
          </p:cNvSpPr>
          <p:nvPr>
            <p:ph type="sldNum" sz="quarter" idx="12"/>
          </p:nvPr>
        </p:nvSpPr>
        <p:spPr/>
        <p:txBody>
          <a:bodyPr/>
          <a:lstStyle/>
          <a:p>
            <a:fld id="{C70A6BF2-D208-47CE-B3CD-F52E7B740884}" type="slidenum">
              <a:rPr lang="en-US" smtClean="0"/>
              <a:t>34</a:t>
            </a:fld>
            <a:endParaRPr lang="en-US"/>
          </a:p>
        </p:txBody>
      </p:sp>
      <p:pic>
        <p:nvPicPr>
          <p:cNvPr id="7" name="Picture 6">
            <a:extLst>
              <a:ext uri="{FF2B5EF4-FFF2-40B4-BE49-F238E27FC236}">
                <a16:creationId xmlns:a16="http://schemas.microsoft.com/office/drawing/2014/main" id="{68D2C6D4-1FF4-4992-BDEE-57FDE24B09A8}"/>
              </a:ext>
            </a:extLst>
          </p:cNvPr>
          <p:cNvPicPr>
            <a:picLocks noChangeAspect="1"/>
          </p:cNvPicPr>
          <p:nvPr/>
        </p:nvPicPr>
        <p:blipFill>
          <a:blip r:embed="rId2"/>
          <a:stretch>
            <a:fillRect/>
          </a:stretch>
        </p:blipFill>
        <p:spPr>
          <a:xfrm>
            <a:off x="2229394" y="2204342"/>
            <a:ext cx="7637417" cy="4105018"/>
          </a:xfrm>
          <a:prstGeom prst="rect">
            <a:avLst/>
          </a:prstGeom>
          <a:ln>
            <a:solidFill>
              <a:schemeClr val="tx1"/>
            </a:solidFill>
          </a:ln>
        </p:spPr>
      </p:pic>
    </p:spTree>
    <p:extLst>
      <p:ext uri="{BB962C8B-B14F-4D97-AF65-F5344CB8AC3E}">
        <p14:creationId xmlns:p14="http://schemas.microsoft.com/office/powerpoint/2010/main" val="1893614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99925-7341-4E9F-8D76-D10F93C5F3FA}"/>
              </a:ext>
            </a:extLst>
          </p:cNvPr>
          <p:cNvSpPr>
            <a:spLocks noGrp="1"/>
          </p:cNvSpPr>
          <p:nvPr>
            <p:ph type="title"/>
          </p:nvPr>
        </p:nvSpPr>
        <p:spPr/>
        <p:txBody>
          <a:bodyPr/>
          <a:lstStyle/>
          <a:p>
            <a:r>
              <a:rPr lang="en-US" dirty="0"/>
              <a:t>Run Configurations</a:t>
            </a:r>
          </a:p>
        </p:txBody>
      </p:sp>
      <p:sp>
        <p:nvSpPr>
          <p:cNvPr id="3" name="Content Placeholder 2">
            <a:extLst>
              <a:ext uri="{FF2B5EF4-FFF2-40B4-BE49-F238E27FC236}">
                <a16:creationId xmlns:a16="http://schemas.microsoft.com/office/drawing/2014/main" id="{E6FAFC20-3D71-47BA-8C68-61ACB6F07042}"/>
              </a:ext>
            </a:extLst>
          </p:cNvPr>
          <p:cNvSpPr>
            <a:spLocks noGrp="1"/>
          </p:cNvSpPr>
          <p:nvPr>
            <p:ph idx="1"/>
          </p:nvPr>
        </p:nvSpPr>
        <p:spPr>
          <a:xfrm>
            <a:off x="437259" y="1264778"/>
            <a:ext cx="11373735" cy="2051033"/>
          </a:xfrm>
        </p:spPr>
        <p:txBody>
          <a:bodyPr>
            <a:normAutofit fontScale="85000" lnSpcReduction="10000"/>
          </a:bodyPr>
          <a:lstStyle/>
          <a:p>
            <a:r>
              <a:rPr lang="en-US" dirty="0"/>
              <a:t>Create a new run configuration for Migrate called “Migrate Tilda Tutorial”</a:t>
            </a:r>
          </a:p>
          <a:p>
            <a:r>
              <a:rPr lang="en-US" dirty="0"/>
              <a:t>Project is “</a:t>
            </a:r>
            <a:r>
              <a:rPr lang="en-US" dirty="0" err="1"/>
              <a:t>TildaTutorialWeb</a:t>
            </a:r>
            <a:r>
              <a:rPr lang="en-US" dirty="0"/>
              <a:t>”, main class is “</a:t>
            </a:r>
            <a:r>
              <a:rPr lang="en-US" dirty="0" err="1"/>
              <a:t>tilda.Migrate</a:t>
            </a:r>
            <a:r>
              <a:rPr lang="en-US" dirty="0"/>
              <a:t>”, no parameters</a:t>
            </a:r>
          </a:p>
          <a:p>
            <a:r>
              <a:rPr lang="en-US" dirty="0"/>
              <a:t>Save to the scripts folder</a:t>
            </a:r>
          </a:p>
        </p:txBody>
      </p:sp>
      <p:sp>
        <p:nvSpPr>
          <p:cNvPr id="4" name="Date Placeholder 3">
            <a:extLst>
              <a:ext uri="{FF2B5EF4-FFF2-40B4-BE49-F238E27FC236}">
                <a16:creationId xmlns:a16="http://schemas.microsoft.com/office/drawing/2014/main" id="{DCE2BF4D-B3D0-42B9-A0E1-B636697B01B4}"/>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76B6960C-AF5A-486F-AE3D-40F2D889ECD5}"/>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E924B27C-3C48-4FF2-B99A-0F8EA3ECFCF2}"/>
              </a:ext>
            </a:extLst>
          </p:cNvPr>
          <p:cNvSpPr>
            <a:spLocks noGrp="1"/>
          </p:cNvSpPr>
          <p:nvPr>
            <p:ph type="sldNum" sz="quarter" idx="12"/>
          </p:nvPr>
        </p:nvSpPr>
        <p:spPr/>
        <p:txBody>
          <a:bodyPr/>
          <a:lstStyle/>
          <a:p>
            <a:fld id="{C70A6BF2-D208-47CE-B3CD-F52E7B740884}" type="slidenum">
              <a:rPr lang="en-US" smtClean="0"/>
              <a:t>35</a:t>
            </a:fld>
            <a:endParaRPr lang="en-US"/>
          </a:p>
        </p:txBody>
      </p:sp>
      <p:pic>
        <p:nvPicPr>
          <p:cNvPr id="10" name="Picture 9">
            <a:extLst>
              <a:ext uri="{FF2B5EF4-FFF2-40B4-BE49-F238E27FC236}">
                <a16:creationId xmlns:a16="http://schemas.microsoft.com/office/drawing/2014/main" id="{2B596310-AAD3-4EDF-A769-87AB672CD06D}"/>
              </a:ext>
            </a:extLst>
          </p:cNvPr>
          <p:cNvPicPr>
            <a:picLocks noChangeAspect="1"/>
          </p:cNvPicPr>
          <p:nvPr/>
        </p:nvPicPr>
        <p:blipFill rotWithShape="1">
          <a:blip r:embed="rId2"/>
          <a:srcRect l="29699" t="14354" b="47254"/>
          <a:stretch/>
        </p:blipFill>
        <p:spPr>
          <a:xfrm>
            <a:off x="505096" y="3021875"/>
            <a:ext cx="5325141" cy="2051032"/>
          </a:xfrm>
          <a:prstGeom prst="rect">
            <a:avLst/>
          </a:prstGeom>
          <a:ln>
            <a:solidFill>
              <a:schemeClr val="tx1"/>
            </a:solidFill>
          </a:ln>
        </p:spPr>
      </p:pic>
      <p:pic>
        <p:nvPicPr>
          <p:cNvPr id="11" name="Picture 10">
            <a:extLst>
              <a:ext uri="{FF2B5EF4-FFF2-40B4-BE49-F238E27FC236}">
                <a16:creationId xmlns:a16="http://schemas.microsoft.com/office/drawing/2014/main" id="{D4106968-8B7D-4BCA-827E-20C695AE8AEE}"/>
              </a:ext>
            </a:extLst>
          </p:cNvPr>
          <p:cNvPicPr>
            <a:picLocks noChangeAspect="1"/>
          </p:cNvPicPr>
          <p:nvPr/>
        </p:nvPicPr>
        <p:blipFill rotWithShape="1">
          <a:blip r:embed="rId3"/>
          <a:srcRect l="29991" t="14768" b="-1"/>
          <a:stretch/>
        </p:blipFill>
        <p:spPr>
          <a:xfrm>
            <a:off x="6361765" y="2290294"/>
            <a:ext cx="4733702" cy="4064515"/>
          </a:xfrm>
          <a:prstGeom prst="rect">
            <a:avLst/>
          </a:prstGeom>
          <a:ln>
            <a:solidFill>
              <a:schemeClr val="tx1"/>
            </a:solidFill>
          </a:ln>
        </p:spPr>
      </p:pic>
    </p:spTree>
    <p:extLst>
      <p:ext uri="{BB962C8B-B14F-4D97-AF65-F5344CB8AC3E}">
        <p14:creationId xmlns:p14="http://schemas.microsoft.com/office/powerpoint/2010/main" val="4192677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FA54-ADFB-40DB-9F52-359AF3F9A24D}"/>
              </a:ext>
            </a:extLst>
          </p:cNvPr>
          <p:cNvSpPr>
            <a:spLocks noGrp="1"/>
          </p:cNvSpPr>
          <p:nvPr>
            <p:ph type="title"/>
          </p:nvPr>
        </p:nvSpPr>
        <p:spPr/>
        <p:txBody>
          <a:bodyPr/>
          <a:lstStyle/>
          <a:p>
            <a:r>
              <a:rPr lang="en-US" dirty="0"/>
              <a:t>Run Configurations</a:t>
            </a:r>
          </a:p>
        </p:txBody>
      </p:sp>
      <p:sp>
        <p:nvSpPr>
          <p:cNvPr id="3" name="Content Placeholder 2">
            <a:extLst>
              <a:ext uri="{FF2B5EF4-FFF2-40B4-BE49-F238E27FC236}">
                <a16:creationId xmlns:a16="http://schemas.microsoft.com/office/drawing/2014/main" id="{7E2B053E-07A1-46F7-BB69-0DF1A2C6F086}"/>
              </a:ext>
            </a:extLst>
          </p:cNvPr>
          <p:cNvSpPr>
            <a:spLocks noGrp="1"/>
          </p:cNvSpPr>
          <p:nvPr>
            <p:ph idx="1"/>
          </p:nvPr>
        </p:nvSpPr>
        <p:spPr/>
        <p:txBody>
          <a:bodyPr/>
          <a:lstStyle/>
          <a:p>
            <a:r>
              <a:rPr lang="en-US" dirty="0"/>
              <a:t>If you run “Migrate” at this time, the utility will hang because we haven’t created a database yet.</a:t>
            </a:r>
          </a:p>
          <a:p>
            <a:endParaRPr lang="en-US" dirty="0"/>
          </a:p>
        </p:txBody>
      </p:sp>
      <p:sp>
        <p:nvSpPr>
          <p:cNvPr id="4" name="Date Placeholder 3">
            <a:extLst>
              <a:ext uri="{FF2B5EF4-FFF2-40B4-BE49-F238E27FC236}">
                <a16:creationId xmlns:a16="http://schemas.microsoft.com/office/drawing/2014/main" id="{19FD9DFB-8451-4869-9903-1558C640BFE0}"/>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71C4A4FD-67E3-41A1-A023-20F152301B17}"/>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E07D4DE7-1B41-4873-BD01-B08AD73DC499}"/>
              </a:ext>
            </a:extLst>
          </p:cNvPr>
          <p:cNvSpPr>
            <a:spLocks noGrp="1"/>
          </p:cNvSpPr>
          <p:nvPr>
            <p:ph type="sldNum" sz="quarter" idx="12"/>
          </p:nvPr>
        </p:nvSpPr>
        <p:spPr/>
        <p:txBody>
          <a:bodyPr/>
          <a:lstStyle/>
          <a:p>
            <a:fld id="{C70A6BF2-D208-47CE-B3CD-F52E7B740884}" type="slidenum">
              <a:rPr lang="en-US" smtClean="0"/>
              <a:t>36</a:t>
            </a:fld>
            <a:endParaRPr lang="en-US"/>
          </a:p>
        </p:txBody>
      </p:sp>
      <p:pic>
        <p:nvPicPr>
          <p:cNvPr id="7" name="Picture 6">
            <a:extLst>
              <a:ext uri="{FF2B5EF4-FFF2-40B4-BE49-F238E27FC236}">
                <a16:creationId xmlns:a16="http://schemas.microsoft.com/office/drawing/2014/main" id="{EDD7C8D2-C69B-427B-8549-E5D4A1A341C6}"/>
              </a:ext>
            </a:extLst>
          </p:cNvPr>
          <p:cNvPicPr>
            <a:picLocks noChangeAspect="1"/>
          </p:cNvPicPr>
          <p:nvPr/>
        </p:nvPicPr>
        <p:blipFill>
          <a:blip r:embed="rId2"/>
          <a:stretch>
            <a:fillRect/>
          </a:stretch>
        </p:blipFill>
        <p:spPr>
          <a:xfrm>
            <a:off x="1446055" y="2214805"/>
            <a:ext cx="7986126" cy="4255663"/>
          </a:xfrm>
          <a:prstGeom prst="rect">
            <a:avLst/>
          </a:prstGeom>
          <a:ln>
            <a:solidFill>
              <a:schemeClr val="tx1"/>
            </a:solidFill>
          </a:ln>
        </p:spPr>
      </p:pic>
    </p:spTree>
    <p:extLst>
      <p:ext uri="{BB962C8B-B14F-4D97-AF65-F5344CB8AC3E}">
        <p14:creationId xmlns:p14="http://schemas.microsoft.com/office/powerpoint/2010/main" val="16781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7D85-F0CE-479A-AF42-3B3F92E23C76}"/>
              </a:ext>
            </a:extLst>
          </p:cNvPr>
          <p:cNvSpPr>
            <a:spLocks noGrp="1"/>
          </p:cNvSpPr>
          <p:nvPr>
            <p:ph type="title"/>
          </p:nvPr>
        </p:nvSpPr>
        <p:spPr/>
        <p:txBody>
          <a:bodyPr/>
          <a:lstStyle/>
          <a:p>
            <a:r>
              <a:rPr lang="en-US" dirty="0"/>
              <a:t>Run Configurations</a:t>
            </a:r>
          </a:p>
        </p:txBody>
      </p:sp>
      <p:sp>
        <p:nvSpPr>
          <p:cNvPr id="3" name="Content Placeholder 2">
            <a:extLst>
              <a:ext uri="{FF2B5EF4-FFF2-40B4-BE49-F238E27FC236}">
                <a16:creationId xmlns:a16="http://schemas.microsoft.com/office/drawing/2014/main" id="{BCEDBF0C-CF0E-4CCF-AD30-3D1566F43C0C}"/>
              </a:ext>
            </a:extLst>
          </p:cNvPr>
          <p:cNvSpPr>
            <a:spLocks noGrp="1"/>
          </p:cNvSpPr>
          <p:nvPr>
            <p:ph idx="1"/>
          </p:nvPr>
        </p:nvSpPr>
        <p:spPr/>
        <p:txBody>
          <a:bodyPr/>
          <a:lstStyle/>
          <a:p>
            <a:r>
              <a:rPr lang="en-US" dirty="0"/>
              <a:t>From now on, the 2 run configurations are available through the shortcuts off the menu</a:t>
            </a:r>
          </a:p>
        </p:txBody>
      </p:sp>
      <p:sp>
        <p:nvSpPr>
          <p:cNvPr id="4" name="Date Placeholder 3">
            <a:extLst>
              <a:ext uri="{FF2B5EF4-FFF2-40B4-BE49-F238E27FC236}">
                <a16:creationId xmlns:a16="http://schemas.microsoft.com/office/drawing/2014/main" id="{05CFF8E3-361E-424F-B537-0A6A25EEAB96}"/>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D8A6AE67-4FB4-4B6E-AB7F-1052C807B9A3}"/>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5F041BC2-E713-43AA-BF25-55A93870FDEB}"/>
              </a:ext>
            </a:extLst>
          </p:cNvPr>
          <p:cNvSpPr>
            <a:spLocks noGrp="1"/>
          </p:cNvSpPr>
          <p:nvPr>
            <p:ph type="sldNum" sz="quarter" idx="12"/>
          </p:nvPr>
        </p:nvSpPr>
        <p:spPr/>
        <p:txBody>
          <a:bodyPr/>
          <a:lstStyle/>
          <a:p>
            <a:fld id="{C70A6BF2-D208-47CE-B3CD-F52E7B740884}" type="slidenum">
              <a:rPr lang="en-US" smtClean="0"/>
              <a:t>37</a:t>
            </a:fld>
            <a:endParaRPr lang="en-US"/>
          </a:p>
        </p:txBody>
      </p:sp>
      <p:pic>
        <p:nvPicPr>
          <p:cNvPr id="7" name="Picture 6">
            <a:extLst>
              <a:ext uri="{FF2B5EF4-FFF2-40B4-BE49-F238E27FC236}">
                <a16:creationId xmlns:a16="http://schemas.microsoft.com/office/drawing/2014/main" id="{2CF8EC2E-B356-4E22-9460-5D3A28B99599}"/>
              </a:ext>
            </a:extLst>
          </p:cNvPr>
          <p:cNvPicPr>
            <a:picLocks noChangeAspect="1"/>
          </p:cNvPicPr>
          <p:nvPr/>
        </p:nvPicPr>
        <p:blipFill rotWithShape="1">
          <a:blip r:embed="rId2"/>
          <a:srcRect l="59163" t="6605" r="-159" b="59098"/>
          <a:stretch/>
        </p:blipFill>
        <p:spPr>
          <a:xfrm>
            <a:off x="2059220" y="2619103"/>
            <a:ext cx="3975820" cy="2877440"/>
          </a:xfrm>
          <a:prstGeom prst="rect">
            <a:avLst/>
          </a:prstGeom>
        </p:spPr>
      </p:pic>
      <p:sp>
        <p:nvSpPr>
          <p:cNvPr id="8" name="Oval 7">
            <a:extLst>
              <a:ext uri="{FF2B5EF4-FFF2-40B4-BE49-F238E27FC236}">
                <a16:creationId xmlns:a16="http://schemas.microsoft.com/office/drawing/2014/main" id="{852D0E7A-F23B-4CCF-82BD-81E43BBAD58A}"/>
              </a:ext>
            </a:extLst>
          </p:cNvPr>
          <p:cNvSpPr/>
          <p:nvPr/>
        </p:nvSpPr>
        <p:spPr>
          <a:xfrm>
            <a:off x="2532884" y="2895775"/>
            <a:ext cx="549950" cy="37864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02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F75A7-C039-4B3B-9888-C9C57BDEA8E1}"/>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C8BE272D-D14B-4F6A-94F8-290ABB6F724E}"/>
              </a:ext>
            </a:extLst>
          </p:cNvPr>
          <p:cNvSpPr>
            <a:spLocks noGrp="1"/>
          </p:cNvSpPr>
          <p:nvPr>
            <p:ph idx="1"/>
          </p:nvPr>
        </p:nvSpPr>
        <p:spPr/>
        <p:txBody>
          <a:bodyPr/>
          <a:lstStyle/>
          <a:p>
            <a:r>
              <a:rPr lang="en-US" dirty="0"/>
              <a:t>Create your project’s folder structure as “/</a:t>
            </a:r>
            <a:r>
              <a:rPr lang="en-US" dirty="0" err="1"/>
              <a:t>tilda_tutorial</a:t>
            </a:r>
            <a:r>
              <a:rPr lang="en-US" dirty="0"/>
              <a:t>/data”</a:t>
            </a:r>
          </a:p>
          <a:p>
            <a:r>
              <a:rPr lang="en-US" dirty="0"/>
              <a:t>Copy the file _</a:t>
            </a:r>
            <a:r>
              <a:rPr lang="en-US" dirty="0" err="1"/>
              <a:t>tilda.TildaTutorial.json</a:t>
            </a:r>
            <a:r>
              <a:rPr lang="en-US" dirty="0"/>
              <a:t> from the samples file folder</a:t>
            </a:r>
          </a:p>
        </p:txBody>
      </p:sp>
      <p:sp>
        <p:nvSpPr>
          <p:cNvPr id="4" name="Date Placeholder 3">
            <a:extLst>
              <a:ext uri="{FF2B5EF4-FFF2-40B4-BE49-F238E27FC236}">
                <a16:creationId xmlns:a16="http://schemas.microsoft.com/office/drawing/2014/main" id="{7A4AEF9B-B866-4A40-BB2B-D1B11056F4F5}"/>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40A1ED0D-CF95-42CE-8613-679C6ABC56C3}"/>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C41FF021-C4FA-4E50-B76B-C830DD95C977}"/>
              </a:ext>
            </a:extLst>
          </p:cNvPr>
          <p:cNvSpPr>
            <a:spLocks noGrp="1"/>
          </p:cNvSpPr>
          <p:nvPr>
            <p:ph type="sldNum" sz="quarter" idx="12"/>
          </p:nvPr>
        </p:nvSpPr>
        <p:spPr/>
        <p:txBody>
          <a:bodyPr/>
          <a:lstStyle/>
          <a:p>
            <a:fld id="{C70A6BF2-D208-47CE-B3CD-F52E7B740884}" type="slidenum">
              <a:rPr lang="en-US" smtClean="0"/>
              <a:t>38</a:t>
            </a:fld>
            <a:endParaRPr lang="en-US"/>
          </a:p>
        </p:txBody>
      </p:sp>
      <p:pic>
        <p:nvPicPr>
          <p:cNvPr id="7" name="Picture 6">
            <a:extLst>
              <a:ext uri="{FF2B5EF4-FFF2-40B4-BE49-F238E27FC236}">
                <a16:creationId xmlns:a16="http://schemas.microsoft.com/office/drawing/2014/main" id="{DF399AB8-A523-47E3-B204-6CBE4E9310F8}"/>
              </a:ext>
            </a:extLst>
          </p:cNvPr>
          <p:cNvPicPr>
            <a:picLocks noChangeAspect="1"/>
          </p:cNvPicPr>
          <p:nvPr/>
        </p:nvPicPr>
        <p:blipFill>
          <a:blip r:embed="rId2"/>
          <a:stretch>
            <a:fillRect/>
          </a:stretch>
        </p:blipFill>
        <p:spPr>
          <a:xfrm>
            <a:off x="287905" y="2590802"/>
            <a:ext cx="2119978" cy="2434048"/>
          </a:xfrm>
          <a:prstGeom prst="rect">
            <a:avLst/>
          </a:prstGeom>
          <a:ln>
            <a:solidFill>
              <a:schemeClr val="tx1"/>
            </a:solidFill>
          </a:ln>
        </p:spPr>
      </p:pic>
      <p:pic>
        <p:nvPicPr>
          <p:cNvPr id="8" name="Picture 7">
            <a:extLst>
              <a:ext uri="{FF2B5EF4-FFF2-40B4-BE49-F238E27FC236}">
                <a16:creationId xmlns:a16="http://schemas.microsoft.com/office/drawing/2014/main" id="{F7103508-FC08-447F-999C-3B2895807B3F}"/>
              </a:ext>
            </a:extLst>
          </p:cNvPr>
          <p:cNvPicPr>
            <a:picLocks noChangeAspect="1"/>
          </p:cNvPicPr>
          <p:nvPr/>
        </p:nvPicPr>
        <p:blipFill>
          <a:blip r:embed="rId3"/>
          <a:stretch>
            <a:fillRect/>
          </a:stretch>
        </p:blipFill>
        <p:spPr>
          <a:xfrm>
            <a:off x="2557237" y="2590802"/>
            <a:ext cx="2560321" cy="2896362"/>
          </a:xfrm>
          <a:prstGeom prst="rect">
            <a:avLst/>
          </a:prstGeom>
          <a:ln>
            <a:solidFill>
              <a:schemeClr val="tx1"/>
            </a:solidFill>
          </a:ln>
        </p:spPr>
      </p:pic>
      <p:pic>
        <p:nvPicPr>
          <p:cNvPr id="9" name="Picture 8">
            <a:extLst>
              <a:ext uri="{FF2B5EF4-FFF2-40B4-BE49-F238E27FC236}">
                <a16:creationId xmlns:a16="http://schemas.microsoft.com/office/drawing/2014/main" id="{469661D6-FEAD-4F24-9446-1AC1924FFA35}"/>
              </a:ext>
            </a:extLst>
          </p:cNvPr>
          <p:cNvPicPr>
            <a:picLocks noChangeAspect="1"/>
          </p:cNvPicPr>
          <p:nvPr/>
        </p:nvPicPr>
        <p:blipFill>
          <a:blip r:embed="rId4"/>
          <a:stretch>
            <a:fillRect/>
          </a:stretch>
        </p:blipFill>
        <p:spPr>
          <a:xfrm>
            <a:off x="5266912" y="2590802"/>
            <a:ext cx="6428135" cy="3603315"/>
          </a:xfrm>
          <a:prstGeom prst="rect">
            <a:avLst/>
          </a:prstGeom>
          <a:ln>
            <a:solidFill>
              <a:schemeClr val="tx1"/>
            </a:solidFill>
          </a:ln>
        </p:spPr>
      </p:pic>
    </p:spTree>
    <p:extLst>
      <p:ext uri="{BB962C8B-B14F-4D97-AF65-F5344CB8AC3E}">
        <p14:creationId xmlns:p14="http://schemas.microsoft.com/office/powerpoint/2010/main" val="3986526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504FC-CE0B-4FEF-AD66-6130216B80B4}"/>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4BD77A11-8BE4-4903-98DE-079AEC5D830A}"/>
              </a:ext>
            </a:extLst>
          </p:cNvPr>
          <p:cNvSpPr>
            <a:spLocks noGrp="1"/>
          </p:cNvSpPr>
          <p:nvPr>
            <p:ph idx="1"/>
          </p:nvPr>
        </p:nvSpPr>
        <p:spPr/>
        <p:txBody>
          <a:bodyPr/>
          <a:lstStyle/>
          <a:p>
            <a:r>
              <a:rPr lang="en-US" dirty="0"/>
              <a:t>Run Gen and get a Woohoo!</a:t>
            </a:r>
          </a:p>
        </p:txBody>
      </p:sp>
      <p:sp>
        <p:nvSpPr>
          <p:cNvPr id="4" name="Date Placeholder 3">
            <a:extLst>
              <a:ext uri="{FF2B5EF4-FFF2-40B4-BE49-F238E27FC236}">
                <a16:creationId xmlns:a16="http://schemas.microsoft.com/office/drawing/2014/main" id="{31D77A0F-B43F-49A4-A94F-3CE9AA344996}"/>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90F3DBC2-EBC2-417F-9C2C-C4B4063DB3AB}"/>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62FA9F2E-7E3C-425A-A971-B502A9E1DB33}"/>
              </a:ext>
            </a:extLst>
          </p:cNvPr>
          <p:cNvSpPr>
            <a:spLocks noGrp="1"/>
          </p:cNvSpPr>
          <p:nvPr>
            <p:ph type="sldNum" sz="quarter" idx="12"/>
          </p:nvPr>
        </p:nvSpPr>
        <p:spPr/>
        <p:txBody>
          <a:bodyPr/>
          <a:lstStyle/>
          <a:p>
            <a:fld id="{C70A6BF2-D208-47CE-B3CD-F52E7B740884}" type="slidenum">
              <a:rPr lang="en-US" smtClean="0"/>
              <a:t>39</a:t>
            </a:fld>
            <a:endParaRPr lang="en-US"/>
          </a:p>
        </p:txBody>
      </p:sp>
      <p:pic>
        <p:nvPicPr>
          <p:cNvPr id="7" name="Picture 6">
            <a:extLst>
              <a:ext uri="{FF2B5EF4-FFF2-40B4-BE49-F238E27FC236}">
                <a16:creationId xmlns:a16="http://schemas.microsoft.com/office/drawing/2014/main" id="{14A3E395-6E69-4E8D-8F92-1F48E5CB978F}"/>
              </a:ext>
            </a:extLst>
          </p:cNvPr>
          <p:cNvPicPr>
            <a:picLocks noChangeAspect="1"/>
          </p:cNvPicPr>
          <p:nvPr/>
        </p:nvPicPr>
        <p:blipFill rotWithShape="1">
          <a:blip r:embed="rId2"/>
          <a:srcRect b="31836"/>
          <a:stretch/>
        </p:blipFill>
        <p:spPr>
          <a:xfrm>
            <a:off x="558434" y="2963540"/>
            <a:ext cx="4898482" cy="2888620"/>
          </a:xfrm>
          <a:prstGeom prst="rect">
            <a:avLst/>
          </a:prstGeom>
          <a:ln>
            <a:solidFill>
              <a:schemeClr val="tx1"/>
            </a:solidFill>
          </a:ln>
        </p:spPr>
      </p:pic>
      <p:sp>
        <p:nvSpPr>
          <p:cNvPr id="8" name="Oval 7">
            <a:extLst>
              <a:ext uri="{FF2B5EF4-FFF2-40B4-BE49-F238E27FC236}">
                <a16:creationId xmlns:a16="http://schemas.microsoft.com/office/drawing/2014/main" id="{BB229FBD-5D04-4DB2-B02B-261F02D69967}"/>
              </a:ext>
            </a:extLst>
          </p:cNvPr>
          <p:cNvSpPr/>
          <p:nvPr/>
        </p:nvSpPr>
        <p:spPr>
          <a:xfrm>
            <a:off x="3657600" y="3361509"/>
            <a:ext cx="330926" cy="21553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AA8A9E1-DB5C-40CF-8E66-0D5F0879587F}"/>
              </a:ext>
            </a:extLst>
          </p:cNvPr>
          <p:cNvPicPr>
            <a:picLocks noChangeAspect="1"/>
          </p:cNvPicPr>
          <p:nvPr/>
        </p:nvPicPr>
        <p:blipFill rotWithShape="1">
          <a:blip r:embed="rId3"/>
          <a:srcRect r="3689"/>
          <a:stretch/>
        </p:blipFill>
        <p:spPr>
          <a:xfrm>
            <a:off x="5636579" y="2963540"/>
            <a:ext cx="5994751" cy="3059774"/>
          </a:xfrm>
          <a:prstGeom prst="rect">
            <a:avLst/>
          </a:prstGeom>
          <a:ln>
            <a:solidFill>
              <a:schemeClr val="tx1"/>
            </a:solidFill>
          </a:ln>
        </p:spPr>
      </p:pic>
    </p:spTree>
    <p:extLst>
      <p:ext uri="{BB962C8B-B14F-4D97-AF65-F5344CB8AC3E}">
        <p14:creationId xmlns:p14="http://schemas.microsoft.com/office/powerpoint/2010/main" val="106211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7607-4E3E-4882-BC12-BC836324DC09}"/>
              </a:ext>
            </a:extLst>
          </p:cNvPr>
          <p:cNvSpPr>
            <a:spLocks noGrp="1"/>
          </p:cNvSpPr>
          <p:nvPr>
            <p:ph type="title"/>
          </p:nvPr>
        </p:nvSpPr>
        <p:spPr/>
        <p:txBody>
          <a:bodyPr/>
          <a:lstStyle/>
          <a:p>
            <a:r>
              <a:rPr lang="en-US" dirty="0"/>
              <a:t>Development Environment</a:t>
            </a:r>
          </a:p>
        </p:txBody>
      </p:sp>
      <p:sp>
        <p:nvSpPr>
          <p:cNvPr id="3" name="Content Placeholder 2">
            <a:extLst>
              <a:ext uri="{FF2B5EF4-FFF2-40B4-BE49-F238E27FC236}">
                <a16:creationId xmlns:a16="http://schemas.microsoft.com/office/drawing/2014/main" id="{F475F2AB-0EA0-420A-A5C6-F9D0DCE5D284}"/>
              </a:ext>
            </a:extLst>
          </p:cNvPr>
          <p:cNvSpPr>
            <a:spLocks noGrp="1"/>
          </p:cNvSpPr>
          <p:nvPr>
            <p:ph idx="1"/>
          </p:nvPr>
        </p:nvSpPr>
        <p:spPr/>
        <p:txBody>
          <a:bodyPr>
            <a:normAutofit fontScale="92500" lnSpcReduction="10000"/>
          </a:bodyPr>
          <a:lstStyle/>
          <a:p>
            <a:r>
              <a:rPr lang="en-US" dirty="0"/>
              <a:t>For this tutorial, we’ll use the following software</a:t>
            </a:r>
          </a:p>
          <a:p>
            <a:pPr lvl="1"/>
            <a:r>
              <a:rPr lang="en-US" dirty="0"/>
              <a:t>Java SE JDK 11.0.3</a:t>
            </a:r>
          </a:p>
          <a:p>
            <a:pPr lvl="2"/>
            <a:r>
              <a:rPr lang="en-US" dirty="0">
                <a:hlinkClick r:id="rId2"/>
              </a:rPr>
              <a:t>https://www.techspot.com/downloads/5553-java-jdk.html</a:t>
            </a:r>
            <a:endParaRPr lang="en-US" dirty="0"/>
          </a:p>
          <a:p>
            <a:pPr lvl="1"/>
            <a:r>
              <a:rPr lang="en-US" dirty="0"/>
              <a:t>Apache Tomcat 9.0.24</a:t>
            </a:r>
          </a:p>
          <a:p>
            <a:pPr lvl="2"/>
            <a:r>
              <a:rPr lang="en-US" dirty="0">
                <a:hlinkClick r:id="rId3"/>
              </a:rPr>
              <a:t>http://tomcat.apache.org</a:t>
            </a:r>
            <a:r>
              <a:rPr lang="en-US" dirty="0"/>
              <a:t> </a:t>
            </a:r>
          </a:p>
          <a:p>
            <a:pPr lvl="1"/>
            <a:r>
              <a:rPr lang="en-US" dirty="0"/>
              <a:t>Eclipse IDE for Enterprise Java Developers 2019-06 R</a:t>
            </a:r>
          </a:p>
          <a:p>
            <a:pPr lvl="2"/>
            <a:r>
              <a:rPr lang="en-US" dirty="0">
                <a:hlinkClick r:id="rId4"/>
              </a:rPr>
              <a:t>https://www.eclipse.org/downloads/packages/</a:t>
            </a:r>
            <a:endParaRPr lang="en-US" dirty="0"/>
          </a:p>
          <a:p>
            <a:pPr lvl="1"/>
            <a:r>
              <a:rPr lang="en-US" dirty="0"/>
              <a:t>PostgreSQL 11.5</a:t>
            </a:r>
          </a:p>
          <a:p>
            <a:pPr lvl="2"/>
            <a:r>
              <a:rPr lang="en-US" dirty="0">
                <a:hlinkClick r:id="rId5"/>
              </a:rPr>
              <a:t>https://www.postgresql.org/</a:t>
            </a:r>
            <a:endParaRPr lang="en-US" dirty="0"/>
          </a:p>
          <a:p>
            <a:r>
              <a:rPr lang="en-US" dirty="0"/>
              <a:t>Be aware that</a:t>
            </a:r>
          </a:p>
          <a:p>
            <a:pPr lvl="1"/>
            <a:r>
              <a:rPr lang="en-US" dirty="0"/>
              <a:t>There are no direct dependencies on Tomcat or Eclipse. Any Servlet container or Java IDE will do if you prefer something else.</a:t>
            </a:r>
          </a:p>
          <a:p>
            <a:pPr lvl="1"/>
            <a:r>
              <a:rPr lang="en-US" dirty="0"/>
              <a:t>Java 8 is the minimum requirement, but we like to use the latest and greatest</a:t>
            </a:r>
          </a:p>
          <a:p>
            <a:pPr lvl="1"/>
            <a:r>
              <a:rPr lang="en-US" dirty="0"/>
              <a:t>Postgres 9.6 is the minimum required, but we like to use the latest and greatest.</a:t>
            </a:r>
          </a:p>
        </p:txBody>
      </p:sp>
      <p:sp>
        <p:nvSpPr>
          <p:cNvPr id="4" name="Date Placeholder 3">
            <a:extLst>
              <a:ext uri="{FF2B5EF4-FFF2-40B4-BE49-F238E27FC236}">
                <a16:creationId xmlns:a16="http://schemas.microsoft.com/office/drawing/2014/main" id="{05FC1388-AD9D-4BF7-A65B-D739529A9222}"/>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52BEED50-22E2-415E-8849-6DF365568565}"/>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40B4D54F-0B8C-4FD9-A363-E13E1A6083E9}"/>
              </a:ext>
            </a:extLst>
          </p:cNvPr>
          <p:cNvSpPr>
            <a:spLocks noGrp="1"/>
          </p:cNvSpPr>
          <p:nvPr>
            <p:ph type="sldNum" sz="quarter" idx="12"/>
          </p:nvPr>
        </p:nvSpPr>
        <p:spPr/>
        <p:txBody>
          <a:bodyPr/>
          <a:lstStyle/>
          <a:p>
            <a:fld id="{C70A6BF2-D208-47CE-B3CD-F52E7B740884}" type="slidenum">
              <a:rPr lang="en-US" smtClean="0"/>
              <a:pPr/>
              <a:t>4</a:t>
            </a:fld>
            <a:endParaRPr lang="en-US"/>
          </a:p>
        </p:txBody>
      </p:sp>
    </p:spTree>
    <p:extLst>
      <p:ext uri="{BB962C8B-B14F-4D97-AF65-F5344CB8AC3E}">
        <p14:creationId xmlns:p14="http://schemas.microsoft.com/office/powerpoint/2010/main" val="344485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3F212-35E2-468B-8A01-B094F754DC1B}"/>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F96B321F-2659-492C-9EF3-468E2DF60186}"/>
              </a:ext>
            </a:extLst>
          </p:cNvPr>
          <p:cNvSpPr>
            <a:spLocks noGrp="1"/>
          </p:cNvSpPr>
          <p:nvPr>
            <p:ph idx="1"/>
          </p:nvPr>
        </p:nvSpPr>
        <p:spPr>
          <a:xfrm>
            <a:off x="437259" y="1264778"/>
            <a:ext cx="11373735" cy="1652593"/>
          </a:xfrm>
        </p:spPr>
        <p:txBody>
          <a:bodyPr>
            <a:normAutofit fontScale="70000" lnSpcReduction="20000"/>
          </a:bodyPr>
          <a:lstStyle/>
          <a:p>
            <a:r>
              <a:rPr lang="en-US" dirty="0"/>
              <a:t>Once complete, refresh your workspace so generated files are picked up.</a:t>
            </a:r>
          </a:p>
          <a:p>
            <a:pPr lvl="1"/>
            <a:r>
              <a:rPr lang="en-US" dirty="0"/>
              <a:t>Make sure no node is selected in the Navigator. Simply click on any node and then Ctrl-Click it again to unselect it</a:t>
            </a:r>
          </a:p>
          <a:p>
            <a:pPr lvl="1"/>
            <a:r>
              <a:rPr lang="en-US" dirty="0"/>
              <a:t>Right click on a white space in the navigator and select “Refresh”</a:t>
            </a:r>
          </a:p>
          <a:p>
            <a:pPr lvl="1"/>
            <a:r>
              <a:rPr lang="en-US" dirty="0"/>
              <a:t>Every Gen requires a Refresh</a:t>
            </a:r>
          </a:p>
          <a:p>
            <a:r>
              <a:rPr lang="en-US" dirty="0"/>
              <a:t>You can see a new _Tilda sub-folder has been created with files in there</a:t>
            </a:r>
          </a:p>
          <a:p>
            <a:endParaRPr lang="en-US" dirty="0"/>
          </a:p>
        </p:txBody>
      </p:sp>
      <p:sp>
        <p:nvSpPr>
          <p:cNvPr id="4" name="Date Placeholder 3">
            <a:extLst>
              <a:ext uri="{FF2B5EF4-FFF2-40B4-BE49-F238E27FC236}">
                <a16:creationId xmlns:a16="http://schemas.microsoft.com/office/drawing/2014/main" id="{94C26802-02E1-4DB4-8BC5-721EE48894EC}"/>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A766B688-603D-41D4-B33D-BA0F0F1DFF04}"/>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2CDF8949-FE7C-4096-A43D-E0E03E268BCA}"/>
              </a:ext>
            </a:extLst>
          </p:cNvPr>
          <p:cNvSpPr>
            <a:spLocks noGrp="1"/>
          </p:cNvSpPr>
          <p:nvPr>
            <p:ph type="sldNum" sz="quarter" idx="12"/>
          </p:nvPr>
        </p:nvSpPr>
        <p:spPr/>
        <p:txBody>
          <a:bodyPr/>
          <a:lstStyle/>
          <a:p>
            <a:fld id="{C70A6BF2-D208-47CE-B3CD-F52E7B740884}" type="slidenum">
              <a:rPr lang="en-US" smtClean="0"/>
              <a:t>40</a:t>
            </a:fld>
            <a:endParaRPr lang="en-US"/>
          </a:p>
        </p:txBody>
      </p:sp>
      <p:pic>
        <p:nvPicPr>
          <p:cNvPr id="7" name="Picture 6">
            <a:extLst>
              <a:ext uri="{FF2B5EF4-FFF2-40B4-BE49-F238E27FC236}">
                <a16:creationId xmlns:a16="http://schemas.microsoft.com/office/drawing/2014/main" id="{D0AE001B-550E-4D64-AD70-CA7E4E1765A2}"/>
              </a:ext>
            </a:extLst>
          </p:cNvPr>
          <p:cNvPicPr>
            <a:picLocks noChangeAspect="1"/>
          </p:cNvPicPr>
          <p:nvPr/>
        </p:nvPicPr>
        <p:blipFill>
          <a:blip r:embed="rId2"/>
          <a:stretch>
            <a:fillRect/>
          </a:stretch>
        </p:blipFill>
        <p:spPr>
          <a:xfrm>
            <a:off x="518157" y="2866424"/>
            <a:ext cx="5196386" cy="3595336"/>
          </a:xfrm>
          <a:prstGeom prst="rect">
            <a:avLst/>
          </a:prstGeom>
          <a:ln>
            <a:solidFill>
              <a:schemeClr val="tx1"/>
            </a:solidFill>
          </a:ln>
        </p:spPr>
      </p:pic>
      <p:pic>
        <p:nvPicPr>
          <p:cNvPr id="8" name="Picture 7">
            <a:extLst>
              <a:ext uri="{FF2B5EF4-FFF2-40B4-BE49-F238E27FC236}">
                <a16:creationId xmlns:a16="http://schemas.microsoft.com/office/drawing/2014/main" id="{77D069F6-2101-4745-B6F5-A63FF5458354}"/>
              </a:ext>
            </a:extLst>
          </p:cNvPr>
          <p:cNvPicPr>
            <a:picLocks noChangeAspect="1"/>
          </p:cNvPicPr>
          <p:nvPr/>
        </p:nvPicPr>
        <p:blipFill>
          <a:blip r:embed="rId3"/>
          <a:stretch>
            <a:fillRect/>
          </a:stretch>
        </p:blipFill>
        <p:spPr>
          <a:xfrm>
            <a:off x="6124126" y="2866424"/>
            <a:ext cx="3359508" cy="3593891"/>
          </a:xfrm>
          <a:prstGeom prst="rect">
            <a:avLst/>
          </a:prstGeom>
          <a:ln>
            <a:solidFill>
              <a:schemeClr val="tx1"/>
            </a:solidFill>
          </a:ln>
        </p:spPr>
      </p:pic>
    </p:spTree>
    <p:extLst>
      <p:ext uri="{BB962C8B-B14F-4D97-AF65-F5344CB8AC3E}">
        <p14:creationId xmlns:p14="http://schemas.microsoft.com/office/powerpoint/2010/main" val="2349125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53D7D-924C-476A-A0D6-56D5A4B32B16}"/>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9699D671-B054-4E20-9CF0-7EDE747BF399}"/>
              </a:ext>
            </a:extLst>
          </p:cNvPr>
          <p:cNvSpPr>
            <a:spLocks noGrp="1"/>
          </p:cNvSpPr>
          <p:nvPr>
            <p:ph idx="1"/>
          </p:nvPr>
        </p:nvSpPr>
        <p:spPr/>
        <p:txBody>
          <a:bodyPr/>
          <a:lstStyle/>
          <a:p>
            <a:r>
              <a:rPr lang="en-US" dirty="0"/>
              <a:t>Create the </a:t>
            </a:r>
            <a:r>
              <a:rPr lang="en-US" dirty="0" err="1"/>
              <a:t>TildaTutorial</a:t>
            </a:r>
            <a:r>
              <a:rPr lang="en-US" dirty="0"/>
              <a:t> database using your favorite DB tool</a:t>
            </a:r>
          </a:p>
          <a:p>
            <a:pPr lvl="1"/>
            <a:r>
              <a:rPr lang="en-US" dirty="0" err="1"/>
              <a:t>PGAdmin</a:t>
            </a:r>
            <a:r>
              <a:rPr lang="en-US" dirty="0"/>
              <a:t>, Toad, Azure Studio or </a:t>
            </a:r>
            <a:r>
              <a:rPr lang="en-US" dirty="0" err="1"/>
              <a:t>DBeaver</a:t>
            </a:r>
            <a:r>
              <a:rPr lang="en-US" dirty="0"/>
              <a:t> for example.</a:t>
            </a:r>
          </a:p>
          <a:p>
            <a:pPr lvl="1"/>
            <a:r>
              <a:rPr lang="en-US" dirty="0"/>
              <a:t>Here we use </a:t>
            </a:r>
            <a:r>
              <a:rPr lang="en-US" dirty="0" err="1"/>
              <a:t>DBeaver</a:t>
            </a:r>
            <a:endParaRPr lang="en-US" dirty="0"/>
          </a:p>
        </p:txBody>
      </p:sp>
      <p:sp>
        <p:nvSpPr>
          <p:cNvPr id="4" name="Date Placeholder 3">
            <a:extLst>
              <a:ext uri="{FF2B5EF4-FFF2-40B4-BE49-F238E27FC236}">
                <a16:creationId xmlns:a16="http://schemas.microsoft.com/office/drawing/2014/main" id="{1F9926D2-45D2-41FC-945E-4ABB5ED3E46A}"/>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834289EE-CAEC-4A34-8462-3B9A4D2D9B3A}"/>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32C965FB-B97A-4664-AA81-6226AFC682F4}"/>
              </a:ext>
            </a:extLst>
          </p:cNvPr>
          <p:cNvSpPr>
            <a:spLocks noGrp="1"/>
          </p:cNvSpPr>
          <p:nvPr>
            <p:ph type="sldNum" sz="quarter" idx="12"/>
          </p:nvPr>
        </p:nvSpPr>
        <p:spPr/>
        <p:txBody>
          <a:bodyPr/>
          <a:lstStyle/>
          <a:p>
            <a:fld id="{C70A6BF2-D208-47CE-B3CD-F52E7B740884}" type="slidenum">
              <a:rPr lang="en-US" smtClean="0"/>
              <a:t>41</a:t>
            </a:fld>
            <a:endParaRPr lang="en-US"/>
          </a:p>
        </p:txBody>
      </p:sp>
      <p:pic>
        <p:nvPicPr>
          <p:cNvPr id="7" name="Picture 6">
            <a:extLst>
              <a:ext uri="{FF2B5EF4-FFF2-40B4-BE49-F238E27FC236}">
                <a16:creationId xmlns:a16="http://schemas.microsoft.com/office/drawing/2014/main" id="{1B5D6F49-C45B-4CD8-897D-60D1A6A6D429}"/>
              </a:ext>
            </a:extLst>
          </p:cNvPr>
          <p:cNvPicPr>
            <a:picLocks noChangeAspect="1"/>
          </p:cNvPicPr>
          <p:nvPr/>
        </p:nvPicPr>
        <p:blipFill>
          <a:blip r:embed="rId2"/>
          <a:stretch>
            <a:fillRect/>
          </a:stretch>
        </p:blipFill>
        <p:spPr>
          <a:xfrm>
            <a:off x="1694685" y="2775421"/>
            <a:ext cx="4201017" cy="2706992"/>
          </a:xfrm>
          <a:prstGeom prst="rect">
            <a:avLst/>
          </a:prstGeom>
          <a:ln>
            <a:solidFill>
              <a:schemeClr val="tx1"/>
            </a:solidFill>
          </a:ln>
        </p:spPr>
      </p:pic>
      <p:pic>
        <p:nvPicPr>
          <p:cNvPr id="8" name="Picture 7">
            <a:extLst>
              <a:ext uri="{FF2B5EF4-FFF2-40B4-BE49-F238E27FC236}">
                <a16:creationId xmlns:a16="http://schemas.microsoft.com/office/drawing/2014/main" id="{0E48420C-FA4E-4592-8089-97F7891CD724}"/>
              </a:ext>
            </a:extLst>
          </p:cNvPr>
          <p:cNvPicPr>
            <a:picLocks noChangeAspect="1"/>
          </p:cNvPicPr>
          <p:nvPr/>
        </p:nvPicPr>
        <p:blipFill>
          <a:blip r:embed="rId3"/>
          <a:stretch>
            <a:fillRect/>
          </a:stretch>
        </p:blipFill>
        <p:spPr>
          <a:xfrm>
            <a:off x="6275892" y="2775421"/>
            <a:ext cx="3364495" cy="2890760"/>
          </a:xfrm>
          <a:prstGeom prst="rect">
            <a:avLst/>
          </a:prstGeom>
          <a:ln>
            <a:solidFill>
              <a:schemeClr val="tx1"/>
            </a:solidFill>
          </a:ln>
        </p:spPr>
      </p:pic>
    </p:spTree>
    <p:extLst>
      <p:ext uri="{BB962C8B-B14F-4D97-AF65-F5344CB8AC3E}">
        <p14:creationId xmlns:p14="http://schemas.microsoft.com/office/powerpoint/2010/main" val="241312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6C6D-39C3-47C6-B7FD-A2093341DC51}"/>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7F60AD25-5A9C-406A-8002-F249CC7BB4E0}"/>
              </a:ext>
            </a:extLst>
          </p:cNvPr>
          <p:cNvSpPr>
            <a:spLocks noGrp="1"/>
          </p:cNvSpPr>
          <p:nvPr>
            <p:ph idx="1"/>
          </p:nvPr>
        </p:nvSpPr>
        <p:spPr/>
        <p:txBody>
          <a:bodyPr/>
          <a:lstStyle/>
          <a:p>
            <a:r>
              <a:rPr lang="en-US" dirty="0"/>
              <a:t>Run Migrate</a:t>
            </a:r>
          </a:p>
        </p:txBody>
      </p:sp>
      <p:sp>
        <p:nvSpPr>
          <p:cNvPr id="4" name="Date Placeholder 3">
            <a:extLst>
              <a:ext uri="{FF2B5EF4-FFF2-40B4-BE49-F238E27FC236}">
                <a16:creationId xmlns:a16="http://schemas.microsoft.com/office/drawing/2014/main" id="{A755A53F-90B8-44D2-9513-985A73644769}"/>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972AA5AB-BF2E-4280-A521-311F43FBD89C}"/>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C0597D94-0187-42C9-AE8F-1257F4E7A2B7}"/>
              </a:ext>
            </a:extLst>
          </p:cNvPr>
          <p:cNvSpPr>
            <a:spLocks noGrp="1"/>
          </p:cNvSpPr>
          <p:nvPr>
            <p:ph type="sldNum" sz="quarter" idx="12"/>
          </p:nvPr>
        </p:nvSpPr>
        <p:spPr/>
        <p:txBody>
          <a:bodyPr/>
          <a:lstStyle/>
          <a:p>
            <a:fld id="{C70A6BF2-D208-47CE-B3CD-F52E7B740884}" type="slidenum">
              <a:rPr lang="en-US" smtClean="0"/>
              <a:t>42</a:t>
            </a:fld>
            <a:endParaRPr lang="en-US"/>
          </a:p>
        </p:txBody>
      </p:sp>
      <p:pic>
        <p:nvPicPr>
          <p:cNvPr id="7" name="Picture 6">
            <a:extLst>
              <a:ext uri="{FF2B5EF4-FFF2-40B4-BE49-F238E27FC236}">
                <a16:creationId xmlns:a16="http://schemas.microsoft.com/office/drawing/2014/main" id="{3FC8113D-BA65-4DB4-9C40-3BC6EA21281D}"/>
              </a:ext>
            </a:extLst>
          </p:cNvPr>
          <p:cNvPicPr>
            <a:picLocks noChangeAspect="1"/>
          </p:cNvPicPr>
          <p:nvPr/>
        </p:nvPicPr>
        <p:blipFill>
          <a:blip r:embed="rId2"/>
          <a:stretch>
            <a:fillRect/>
          </a:stretch>
        </p:blipFill>
        <p:spPr>
          <a:xfrm>
            <a:off x="1729387" y="1955944"/>
            <a:ext cx="6514176" cy="2737976"/>
          </a:xfrm>
          <a:prstGeom prst="rect">
            <a:avLst/>
          </a:prstGeom>
          <a:ln>
            <a:solidFill>
              <a:schemeClr val="tx1"/>
            </a:solidFill>
          </a:ln>
        </p:spPr>
      </p:pic>
      <p:sp>
        <p:nvSpPr>
          <p:cNvPr id="8" name="Oval 7">
            <a:extLst>
              <a:ext uri="{FF2B5EF4-FFF2-40B4-BE49-F238E27FC236}">
                <a16:creationId xmlns:a16="http://schemas.microsoft.com/office/drawing/2014/main" id="{AC159FCD-C7EC-4A6D-AD87-09BAC160DE54}"/>
              </a:ext>
            </a:extLst>
          </p:cNvPr>
          <p:cNvSpPr/>
          <p:nvPr/>
        </p:nvSpPr>
        <p:spPr>
          <a:xfrm>
            <a:off x="5485090" y="2338429"/>
            <a:ext cx="393197" cy="29156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093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EFC6-F1D7-400F-B3A2-71D78DBF9DA6}"/>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A3BFCC74-88E2-4FDC-AEF1-D7A4EEC7294F}"/>
              </a:ext>
            </a:extLst>
          </p:cNvPr>
          <p:cNvSpPr>
            <a:spLocks noGrp="1"/>
          </p:cNvSpPr>
          <p:nvPr>
            <p:ph idx="1"/>
          </p:nvPr>
        </p:nvSpPr>
        <p:spPr>
          <a:xfrm>
            <a:off x="437259" y="1264778"/>
            <a:ext cx="11373735" cy="781102"/>
          </a:xfrm>
        </p:spPr>
        <p:txBody>
          <a:bodyPr>
            <a:normAutofit fontScale="92500" lnSpcReduction="20000"/>
          </a:bodyPr>
          <a:lstStyle/>
          <a:p>
            <a:r>
              <a:rPr lang="en-US" dirty="0"/>
              <a:t>First time we run Migrate, the database is completely empty, so you’ll get some errors that you can ignore.</a:t>
            </a:r>
          </a:p>
        </p:txBody>
      </p:sp>
      <p:sp>
        <p:nvSpPr>
          <p:cNvPr id="4" name="Date Placeholder 3">
            <a:extLst>
              <a:ext uri="{FF2B5EF4-FFF2-40B4-BE49-F238E27FC236}">
                <a16:creationId xmlns:a16="http://schemas.microsoft.com/office/drawing/2014/main" id="{CE8E7827-8025-4563-9F43-B01A7DD6753C}"/>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00E6752F-545F-4A96-950F-B00FDED32AC6}"/>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D50420EF-C9B8-43CA-A89B-EA9A6E55740F}"/>
              </a:ext>
            </a:extLst>
          </p:cNvPr>
          <p:cNvSpPr>
            <a:spLocks noGrp="1"/>
          </p:cNvSpPr>
          <p:nvPr>
            <p:ph type="sldNum" sz="quarter" idx="12"/>
          </p:nvPr>
        </p:nvSpPr>
        <p:spPr/>
        <p:txBody>
          <a:bodyPr/>
          <a:lstStyle/>
          <a:p>
            <a:fld id="{C70A6BF2-D208-47CE-B3CD-F52E7B740884}" type="slidenum">
              <a:rPr lang="en-US" smtClean="0"/>
              <a:t>43</a:t>
            </a:fld>
            <a:endParaRPr lang="en-US"/>
          </a:p>
        </p:txBody>
      </p:sp>
      <p:pic>
        <p:nvPicPr>
          <p:cNvPr id="7" name="Picture 6">
            <a:extLst>
              <a:ext uri="{FF2B5EF4-FFF2-40B4-BE49-F238E27FC236}">
                <a16:creationId xmlns:a16="http://schemas.microsoft.com/office/drawing/2014/main" id="{3E7C03CC-FB73-40AC-B27A-71A622DFF2E8}"/>
              </a:ext>
            </a:extLst>
          </p:cNvPr>
          <p:cNvPicPr>
            <a:picLocks noChangeAspect="1"/>
          </p:cNvPicPr>
          <p:nvPr/>
        </p:nvPicPr>
        <p:blipFill>
          <a:blip r:embed="rId2"/>
          <a:stretch>
            <a:fillRect/>
          </a:stretch>
        </p:blipFill>
        <p:spPr>
          <a:xfrm>
            <a:off x="2359800" y="2045880"/>
            <a:ext cx="6829325" cy="4459423"/>
          </a:xfrm>
          <a:prstGeom prst="rect">
            <a:avLst/>
          </a:prstGeom>
          <a:ln>
            <a:solidFill>
              <a:schemeClr val="tx1"/>
            </a:solidFill>
          </a:ln>
        </p:spPr>
      </p:pic>
    </p:spTree>
    <p:extLst>
      <p:ext uri="{BB962C8B-B14F-4D97-AF65-F5344CB8AC3E}">
        <p14:creationId xmlns:p14="http://schemas.microsoft.com/office/powerpoint/2010/main" val="4214140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EFC6-F1D7-400F-B3A2-71D78DBF9DA6}"/>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A3BFCC74-88E2-4FDC-AEF1-D7A4EEC7294F}"/>
              </a:ext>
            </a:extLst>
          </p:cNvPr>
          <p:cNvSpPr>
            <a:spLocks noGrp="1"/>
          </p:cNvSpPr>
          <p:nvPr>
            <p:ph idx="1"/>
          </p:nvPr>
        </p:nvSpPr>
        <p:spPr/>
        <p:txBody>
          <a:bodyPr/>
          <a:lstStyle/>
          <a:p>
            <a:r>
              <a:rPr lang="en-US" dirty="0"/>
              <a:t>The utility prompts to start the analysis. Press ‘y’ followed by enter.</a:t>
            </a:r>
          </a:p>
        </p:txBody>
      </p:sp>
      <p:sp>
        <p:nvSpPr>
          <p:cNvPr id="4" name="Date Placeholder 3">
            <a:extLst>
              <a:ext uri="{FF2B5EF4-FFF2-40B4-BE49-F238E27FC236}">
                <a16:creationId xmlns:a16="http://schemas.microsoft.com/office/drawing/2014/main" id="{CE8E7827-8025-4563-9F43-B01A7DD6753C}"/>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00E6752F-545F-4A96-950F-B00FDED32AC6}"/>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D50420EF-C9B8-43CA-A89B-EA9A6E55740F}"/>
              </a:ext>
            </a:extLst>
          </p:cNvPr>
          <p:cNvSpPr>
            <a:spLocks noGrp="1"/>
          </p:cNvSpPr>
          <p:nvPr>
            <p:ph type="sldNum" sz="quarter" idx="12"/>
          </p:nvPr>
        </p:nvSpPr>
        <p:spPr/>
        <p:txBody>
          <a:bodyPr/>
          <a:lstStyle/>
          <a:p>
            <a:fld id="{C70A6BF2-D208-47CE-B3CD-F52E7B740884}" type="slidenum">
              <a:rPr lang="en-US" smtClean="0"/>
              <a:t>44</a:t>
            </a:fld>
            <a:endParaRPr lang="en-US"/>
          </a:p>
        </p:txBody>
      </p:sp>
      <p:pic>
        <p:nvPicPr>
          <p:cNvPr id="7" name="Picture 6">
            <a:extLst>
              <a:ext uri="{FF2B5EF4-FFF2-40B4-BE49-F238E27FC236}">
                <a16:creationId xmlns:a16="http://schemas.microsoft.com/office/drawing/2014/main" id="{41D7A706-8AEE-4F7D-9ACA-06E30F8FAA92}"/>
              </a:ext>
            </a:extLst>
          </p:cNvPr>
          <p:cNvPicPr>
            <a:picLocks noChangeAspect="1"/>
          </p:cNvPicPr>
          <p:nvPr/>
        </p:nvPicPr>
        <p:blipFill>
          <a:blip r:embed="rId2"/>
          <a:stretch>
            <a:fillRect/>
          </a:stretch>
        </p:blipFill>
        <p:spPr>
          <a:xfrm>
            <a:off x="1653970" y="1793831"/>
            <a:ext cx="8395720" cy="4730978"/>
          </a:xfrm>
          <a:prstGeom prst="rect">
            <a:avLst/>
          </a:prstGeom>
          <a:ln>
            <a:solidFill>
              <a:schemeClr val="tx1"/>
            </a:solidFill>
          </a:ln>
        </p:spPr>
      </p:pic>
    </p:spTree>
    <p:extLst>
      <p:ext uri="{BB962C8B-B14F-4D97-AF65-F5344CB8AC3E}">
        <p14:creationId xmlns:p14="http://schemas.microsoft.com/office/powerpoint/2010/main" val="1516531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EFC6-F1D7-400F-B3A2-71D78DBF9DA6}"/>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A3BFCC74-88E2-4FDC-AEF1-D7A4EEC7294F}"/>
              </a:ext>
            </a:extLst>
          </p:cNvPr>
          <p:cNvSpPr>
            <a:spLocks noGrp="1"/>
          </p:cNvSpPr>
          <p:nvPr>
            <p:ph idx="1"/>
          </p:nvPr>
        </p:nvSpPr>
        <p:spPr/>
        <p:txBody>
          <a:bodyPr/>
          <a:lstStyle/>
          <a:p>
            <a:r>
              <a:rPr lang="en-US" dirty="0"/>
              <a:t>For Dev, it’s OK to run with the “</a:t>
            </a:r>
            <a:r>
              <a:rPr lang="en-US" dirty="0" err="1"/>
              <a:t>postgres</a:t>
            </a:r>
            <a:r>
              <a:rPr lang="en-US" dirty="0"/>
              <a:t>” admin account, but the utility flags this as a risk. In prod, you would not use a super user account.</a:t>
            </a:r>
          </a:p>
        </p:txBody>
      </p:sp>
      <p:sp>
        <p:nvSpPr>
          <p:cNvPr id="4" name="Date Placeholder 3">
            <a:extLst>
              <a:ext uri="{FF2B5EF4-FFF2-40B4-BE49-F238E27FC236}">
                <a16:creationId xmlns:a16="http://schemas.microsoft.com/office/drawing/2014/main" id="{CE8E7827-8025-4563-9F43-B01A7DD6753C}"/>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00E6752F-545F-4A96-950F-B00FDED32AC6}"/>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D50420EF-C9B8-43CA-A89B-EA9A6E55740F}"/>
              </a:ext>
            </a:extLst>
          </p:cNvPr>
          <p:cNvSpPr>
            <a:spLocks noGrp="1"/>
          </p:cNvSpPr>
          <p:nvPr>
            <p:ph type="sldNum" sz="quarter" idx="12"/>
          </p:nvPr>
        </p:nvSpPr>
        <p:spPr/>
        <p:txBody>
          <a:bodyPr/>
          <a:lstStyle/>
          <a:p>
            <a:fld id="{C70A6BF2-D208-47CE-B3CD-F52E7B740884}" type="slidenum">
              <a:rPr lang="en-US" smtClean="0"/>
              <a:t>45</a:t>
            </a:fld>
            <a:endParaRPr lang="en-US"/>
          </a:p>
        </p:txBody>
      </p:sp>
      <p:pic>
        <p:nvPicPr>
          <p:cNvPr id="7" name="Picture 6">
            <a:extLst>
              <a:ext uri="{FF2B5EF4-FFF2-40B4-BE49-F238E27FC236}">
                <a16:creationId xmlns:a16="http://schemas.microsoft.com/office/drawing/2014/main" id="{6402C1E3-51CB-492E-B0C5-4B8D00D9CA82}"/>
              </a:ext>
            </a:extLst>
          </p:cNvPr>
          <p:cNvPicPr>
            <a:picLocks noChangeAspect="1"/>
          </p:cNvPicPr>
          <p:nvPr/>
        </p:nvPicPr>
        <p:blipFill>
          <a:blip r:embed="rId2"/>
          <a:stretch>
            <a:fillRect/>
          </a:stretch>
        </p:blipFill>
        <p:spPr>
          <a:xfrm>
            <a:off x="864851" y="2686159"/>
            <a:ext cx="10332161" cy="3701580"/>
          </a:xfrm>
          <a:prstGeom prst="rect">
            <a:avLst/>
          </a:prstGeom>
          <a:ln>
            <a:solidFill>
              <a:schemeClr val="tx1"/>
            </a:solidFill>
          </a:ln>
        </p:spPr>
      </p:pic>
    </p:spTree>
    <p:extLst>
      <p:ext uri="{BB962C8B-B14F-4D97-AF65-F5344CB8AC3E}">
        <p14:creationId xmlns:p14="http://schemas.microsoft.com/office/powerpoint/2010/main" val="4151421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EFC6-F1D7-400F-B3A2-71D78DBF9DA6}"/>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A3BFCC74-88E2-4FDC-AEF1-D7A4EEC7294F}"/>
              </a:ext>
            </a:extLst>
          </p:cNvPr>
          <p:cNvSpPr>
            <a:spLocks noGrp="1"/>
          </p:cNvSpPr>
          <p:nvPr>
            <p:ph idx="1"/>
          </p:nvPr>
        </p:nvSpPr>
        <p:spPr>
          <a:xfrm>
            <a:off x="437259" y="1264778"/>
            <a:ext cx="4944638" cy="5044582"/>
          </a:xfrm>
        </p:spPr>
        <p:txBody>
          <a:bodyPr/>
          <a:lstStyle/>
          <a:p>
            <a:r>
              <a:rPr lang="en-US" dirty="0"/>
              <a:t>The analysis yields a number of migration steps for your review.</a:t>
            </a:r>
          </a:p>
          <a:p>
            <a:r>
              <a:rPr lang="en-US" dirty="0"/>
              <a:t>Type “yes” and enter to start the migration proper.</a:t>
            </a:r>
          </a:p>
          <a:p>
            <a:r>
              <a:rPr lang="en-US" dirty="0"/>
              <a:t>Note how so far we only have an empty schema for the </a:t>
            </a:r>
            <a:r>
              <a:rPr lang="en-US" dirty="0" err="1"/>
              <a:t>TildaTutorial</a:t>
            </a:r>
            <a:r>
              <a:rPr lang="en-US" dirty="0"/>
              <a:t> app.</a:t>
            </a:r>
          </a:p>
        </p:txBody>
      </p:sp>
      <p:sp>
        <p:nvSpPr>
          <p:cNvPr id="4" name="Date Placeholder 3">
            <a:extLst>
              <a:ext uri="{FF2B5EF4-FFF2-40B4-BE49-F238E27FC236}">
                <a16:creationId xmlns:a16="http://schemas.microsoft.com/office/drawing/2014/main" id="{CE8E7827-8025-4563-9F43-B01A7DD6753C}"/>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00E6752F-545F-4A96-950F-B00FDED32AC6}"/>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D50420EF-C9B8-43CA-A89B-EA9A6E55740F}"/>
              </a:ext>
            </a:extLst>
          </p:cNvPr>
          <p:cNvSpPr>
            <a:spLocks noGrp="1"/>
          </p:cNvSpPr>
          <p:nvPr>
            <p:ph type="sldNum" sz="quarter" idx="12"/>
          </p:nvPr>
        </p:nvSpPr>
        <p:spPr/>
        <p:txBody>
          <a:bodyPr/>
          <a:lstStyle/>
          <a:p>
            <a:fld id="{C70A6BF2-D208-47CE-B3CD-F52E7B740884}" type="slidenum">
              <a:rPr lang="en-US" smtClean="0"/>
              <a:t>46</a:t>
            </a:fld>
            <a:endParaRPr lang="en-US"/>
          </a:p>
        </p:txBody>
      </p:sp>
      <p:pic>
        <p:nvPicPr>
          <p:cNvPr id="7" name="Picture 6">
            <a:extLst>
              <a:ext uri="{FF2B5EF4-FFF2-40B4-BE49-F238E27FC236}">
                <a16:creationId xmlns:a16="http://schemas.microsoft.com/office/drawing/2014/main" id="{3153B5C0-6F13-4588-90D7-9484B9910FC2}"/>
              </a:ext>
            </a:extLst>
          </p:cNvPr>
          <p:cNvPicPr>
            <a:picLocks noChangeAspect="1"/>
          </p:cNvPicPr>
          <p:nvPr/>
        </p:nvPicPr>
        <p:blipFill rotWithShape="1">
          <a:blip r:embed="rId2"/>
          <a:srcRect l="22784"/>
          <a:stretch/>
        </p:blipFill>
        <p:spPr>
          <a:xfrm>
            <a:off x="5451567" y="88266"/>
            <a:ext cx="6359420" cy="6380795"/>
          </a:xfrm>
          <a:prstGeom prst="rect">
            <a:avLst/>
          </a:prstGeom>
          <a:ln>
            <a:solidFill>
              <a:schemeClr val="tx1"/>
            </a:solidFill>
          </a:ln>
        </p:spPr>
      </p:pic>
    </p:spTree>
    <p:extLst>
      <p:ext uri="{BB962C8B-B14F-4D97-AF65-F5344CB8AC3E}">
        <p14:creationId xmlns:p14="http://schemas.microsoft.com/office/powerpoint/2010/main" val="2721772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59F9-B95F-434A-8374-C881B567A048}"/>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56A8714F-7A0A-473F-96E0-6D80882D2399}"/>
              </a:ext>
            </a:extLst>
          </p:cNvPr>
          <p:cNvSpPr>
            <a:spLocks noGrp="1"/>
          </p:cNvSpPr>
          <p:nvPr>
            <p:ph idx="1"/>
          </p:nvPr>
        </p:nvSpPr>
        <p:spPr>
          <a:xfrm>
            <a:off x="437259" y="1264778"/>
            <a:ext cx="5475861" cy="5044582"/>
          </a:xfrm>
        </p:spPr>
        <p:txBody>
          <a:bodyPr/>
          <a:lstStyle/>
          <a:p>
            <a:r>
              <a:rPr lang="en-US" dirty="0"/>
              <a:t>Migrate also manages the necessary roles for further work</a:t>
            </a:r>
          </a:p>
        </p:txBody>
      </p:sp>
      <p:sp>
        <p:nvSpPr>
          <p:cNvPr id="4" name="Date Placeholder 3">
            <a:extLst>
              <a:ext uri="{FF2B5EF4-FFF2-40B4-BE49-F238E27FC236}">
                <a16:creationId xmlns:a16="http://schemas.microsoft.com/office/drawing/2014/main" id="{B406EAD1-6FCD-47FA-8B44-984361A84E10}"/>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A3DD5FDA-3DF7-42D1-965F-EE6D6DB1B131}"/>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296975E0-9097-4D89-847B-0198AC1E77C3}"/>
              </a:ext>
            </a:extLst>
          </p:cNvPr>
          <p:cNvSpPr>
            <a:spLocks noGrp="1"/>
          </p:cNvSpPr>
          <p:nvPr>
            <p:ph type="sldNum" sz="quarter" idx="12"/>
          </p:nvPr>
        </p:nvSpPr>
        <p:spPr/>
        <p:txBody>
          <a:bodyPr/>
          <a:lstStyle/>
          <a:p>
            <a:fld id="{C70A6BF2-D208-47CE-B3CD-F52E7B740884}" type="slidenum">
              <a:rPr lang="en-US" smtClean="0"/>
              <a:t>47</a:t>
            </a:fld>
            <a:endParaRPr lang="en-US"/>
          </a:p>
        </p:txBody>
      </p:sp>
      <p:pic>
        <p:nvPicPr>
          <p:cNvPr id="7" name="Picture 6">
            <a:extLst>
              <a:ext uri="{FF2B5EF4-FFF2-40B4-BE49-F238E27FC236}">
                <a16:creationId xmlns:a16="http://schemas.microsoft.com/office/drawing/2014/main" id="{DF2A7CD6-6673-4AD7-816B-9DA28497CB2E}"/>
              </a:ext>
            </a:extLst>
          </p:cNvPr>
          <p:cNvPicPr>
            <a:picLocks noChangeAspect="1"/>
          </p:cNvPicPr>
          <p:nvPr/>
        </p:nvPicPr>
        <p:blipFill>
          <a:blip r:embed="rId2"/>
          <a:stretch>
            <a:fillRect/>
          </a:stretch>
        </p:blipFill>
        <p:spPr>
          <a:xfrm>
            <a:off x="6005427" y="435428"/>
            <a:ext cx="5620516" cy="5705442"/>
          </a:xfrm>
          <a:prstGeom prst="rect">
            <a:avLst/>
          </a:prstGeom>
          <a:ln>
            <a:solidFill>
              <a:schemeClr val="tx1"/>
            </a:solidFill>
          </a:ln>
        </p:spPr>
      </p:pic>
    </p:spTree>
    <p:extLst>
      <p:ext uri="{BB962C8B-B14F-4D97-AF65-F5344CB8AC3E}">
        <p14:creationId xmlns:p14="http://schemas.microsoft.com/office/powerpoint/2010/main" val="2113134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59F9-B95F-434A-8374-C881B567A048}"/>
              </a:ext>
            </a:extLst>
          </p:cNvPr>
          <p:cNvSpPr>
            <a:spLocks noGrp="1"/>
          </p:cNvSpPr>
          <p:nvPr>
            <p:ph type="title"/>
          </p:nvPr>
        </p:nvSpPr>
        <p:spPr/>
        <p:txBody>
          <a:bodyPr/>
          <a:lstStyle/>
          <a:p>
            <a:r>
              <a:rPr lang="en-US" dirty="0"/>
              <a:t>Tilda Definition File</a:t>
            </a:r>
          </a:p>
        </p:txBody>
      </p:sp>
      <p:sp>
        <p:nvSpPr>
          <p:cNvPr id="3" name="Content Placeholder 2">
            <a:extLst>
              <a:ext uri="{FF2B5EF4-FFF2-40B4-BE49-F238E27FC236}">
                <a16:creationId xmlns:a16="http://schemas.microsoft.com/office/drawing/2014/main" id="{56A8714F-7A0A-473F-96E0-6D80882D2399}"/>
              </a:ext>
            </a:extLst>
          </p:cNvPr>
          <p:cNvSpPr>
            <a:spLocks noGrp="1"/>
          </p:cNvSpPr>
          <p:nvPr>
            <p:ph idx="1"/>
          </p:nvPr>
        </p:nvSpPr>
        <p:spPr>
          <a:xfrm>
            <a:off x="437259" y="1264778"/>
            <a:ext cx="3917027" cy="5044582"/>
          </a:xfrm>
        </p:spPr>
        <p:txBody>
          <a:bodyPr/>
          <a:lstStyle/>
          <a:p>
            <a:r>
              <a:rPr lang="en-US" dirty="0"/>
              <a:t>Get a Woohoo!</a:t>
            </a:r>
          </a:p>
          <a:p>
            <a:r>
              <a:rPr lang="en-US" dirty="0"/>
              <a:t>Check the DB to see the new schemas and tables created.</a:t>
            </a:r>
          </a:p>
        </p:txBody>
      </p:sp>
      <p:sp>
        <p:nvSpPr>
          <p:cNvPr id="4" name="Date Placeholder 3">
            <a:extLst>
              <a:ext uri="{FF2B5EF4-FFF2-40B4-BE49-F238E27FC236}">
                <a16:creationId xmlns:a16="http://schemas.microsoft.com/office/drawing/2014/main" id="{B406EAD1-6FCD-47FA-8B44-984361A84E10}"/>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A3DD5FDA-3DF7-42D1-965F-EE6D6DB1B131}"/>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296975E0-9097-4D89-847B-0198AC1E77C3}"/>
              </a:ext>
            </a:extLst>
          </p:cNvPr>
          <p:cNvSpPr>
            <a:spLocks noGrp="1"/>
          </p:cNvSpPr>
          <p:nvPr>
            <p:ph type="sldNum" sz="quarter" idx="12"/>
          </p:nvPr>
        </p:nvSpPr>
        <p:spPr/>
        <p:txBody>
          <a:bodyPr/>
          <a:lstStyle/>
          <a:p>
            <a:fld id="{C70A6BF2-D208-47CE-B3CD-F52E7B740884}" type="slidenum">
              <a:rPr lang="en-US" smtClean="0"/>
              <a:t>48</a:t>
            </a:fld>
            <a:endParaRPr lang="en-US"/>
          </a:p>
        </p:txBody>
      </p:sp>
      <p:pic>
        <p:nvPicPr>
          <p:cNvPr id="8" name="Picture 7">
            <a:extLst>
              <a:ext uri="{FF2B5EF4-FFF2-40B4-BE49-F238E27FC236}">
                <a16:creationId xmlns:a16="http://schemas.microsoft.com/office/drawing/2014/main" id="{F6AA22C0-777D-4270-81C0-C784B73D08B5}"/>
              </a:ext>
            </a:extLst>
          </p:cNvPr>
          <p:cNvPicPr>
            <a:picLocks noChangeAspect="1"/>
          </p:cNvPicPr>
          <p:nvPr/>
        </p:nvPicPr>
        <p:blipFill>
          <a:blip r:embed="rId2"/>
          <a:stretch>
            <a:fillRect/>
          </a:stretch>
        </p:blipFill>
        <p:spPr>
          <a:xfrm>
            <a:off x="5129348" y="1473924"/>
            <a:ext cx="6473492" cy="4103507"/>
          </a:xfrm>
          <a:prstGeom prst="rect">
            <a:avLst/>
          </a:prstGeom>
          <a:ln>
            <a:solidFill>
              <a:schemeClr val="tx1"/>
            </a:solidFill>
          </a:ln>
        </p:spPr>
      </p:pic>
    </p:spTree>
    <p:extLst>
      <p:ext uri="{BB962C8B-B14F-4D97-AF65-F5344CB8AC3E}">
        <p14:creationId xmlns:p14="http://schemas.microsoft.com/office/powerpoint/2010/main" val="835813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640012-2003-4A03-8858-4C06C1C14DB1}"/>
              </a:ext>
            </a:extLst>
          </p:cNvPr>
          <p:cNvSpPr>
            <a:spLocks noGrp="1"/>
          </p:cNvSpPr>
          <p:nvPr>
            <p:ph type="title"/>
          </p:nvPr>
        </p:nvSpPr>
        <p:spPr/>
        <p:txBody>
          <a:bodyPr/>
          <a:lstStyle/>
          <a:p>
            <a:r>
              <a:rPr lang="en-US" dirty="0"/>
              <a:t>Conclusion</a:t>
            </a:r>
          </a:p>
        </p:txBody>
      </p:sp>
      <p:sp>
        <p:nvSpPr>
          <p:cNvPr id="8" name="Text Placeholder 7">
            <a:extLst>
              <a:ext uri="{FF2B5EF4-FFF2-40B4-BE49-F238E27FC236}">
                <a16:creationId xmlns:a16="http://schemas.microsoft.com/office/drawing/2014/main" id="{08E745EC-CAF1-44D1-B938-2598150159E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603B7A2-2147-4475-8CCE-99EDD0F6505A}"/>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45D3B8B0-F48E-4FC5-A43C-88D248B09AF7}"/>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FF96A2D3-12BA-4190-A41E-1FF6F2F45820}"/>
              </a:ext>
            </a:extLst>
          </p:cNvPr>
          <p:cNvSpPr>
            <a:spLocks noGrp="1"/>
          </p:cNvSpPr>
          <p:nvPr>
            <p:ph type="sldNum" sz="quarter" idx="12"/>
          </p:nvPr>
        </p:nvSpPr>
        <p:spPr/>
        <p:txBody>
          <a:bodyPr/>
          <a:lstStyle/>
          <a:p>
            <a:fld id="{C70A6BF2-D208-47CE-B3CD-F52E7B740884}" type="slidenum">
              <a:rPr lang="en-US" smtClean="0"/>
              <a:t>49</a:t>
            </a:fld>
            <a:endParaRPr lang="en-US"/>
          </a:p>
        </p:txBody>
      </p:sp>
    </p:spTree>
    <p:extLst>
      <p:ext uri="{BB962C8B-B14F-4D97-AF65-F5344CB8AC3E}">
        <p14:creationId xmlns:p14="http://schemas.microsoft.com/office/powerpoint/2010/main" val="1956874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640012-2003-4A03-8858-4C06C1C14DB1}"/>
              </a:ext>
            </a:extLst>
          </p:cNvPr>
          <p:cNvSpPr>
            <a:spLocks noGrp="1"/>
          </p:cNvSpPr>
          <p:nvPr>
            <p:ph type="title"/>
          </p:nvPr>
        </p:nvSpPr>
        <p:spPr/>
        <p:txBody>
          <a:bodyPr/>
          <a:lstStyle/>
          <a:p>
            <a:r>
              <a:rPr lang="en-US" dirty="0"/>
              <a:t>A Beginner’s Environment</a:t>
            </a:r>
          </a:p>
        </p:txBody>
      </p:sp>
      <p:sp>
        <p:nvSpPr>
          <p:cNvPr id="8" name="Text Placeholder 7">
            <a:extLst>
              <a:ext uri="{FF2B5EF4-FFF2-40B4-BE49-F238E27FC236}">
                <a16:creationId xmlns:a16="http://schemas.microsoft.com/office/drawing/2014/main" id="{08E745EC-CAF1-44D1-B938-2598150159E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603B7A2-2147-4475-8CCE-99EDD0F6505A}"/>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45D3B8B0-F48E-4FC5-A43C-88D248B09AF7}"/>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FF96A2D3-12BA-4190-A41E-1FF6F2F45820}"/>
              </a:ext>
            </a:extLst>
          </p:cNvPr>
          <p:cNvSpPr>
            <a:spLocks noGrp="1"/>
          </p:cNvSpPr>
          <p:nvPr>
            <p:ph type="sldNum" sz="quarter" idx="12"/>
          </p:nvPr>
        </p:nvSpPr>
        <p:spPr/>
        <p:txBody>
          <a:bodyPr/>
          <a:lstStyle/>
          <a:p>
            <a:fld id="{C70A6BF2-D208-47CE-B3CD-F52E7B740884}" type="slidenum">
              <a:rPr lang="en-US" smtClean="0"/>
              <a:t>5</a:t>
            </a:fld>
            <a:endParaRPr lang="en-US"/>
          </a:p>
        </p:txBody>
      </p:sp>
    </p:spTree>
    <p:extLst>
      <p:ext uri="{BB962C8B-B14F-4D97-AF65-F5344CB8AC3E}">
        <p14:creationId xmlns:p14="http://schemas.microsoft.com/office/powerpoint/2010/main" val="2884417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416AC8-C877-4B87-BDF4-CA97417AB945}"/>
              </a:ext>
            </a:extLst>
          </p:cNvPr>
          <p:cNvSpPr>
            <a:spLocks noGrp="1"/>
          </p:cNvSpPr>
          <p:nvPr>
            <p:ph type="title"/>
          </p:nvPr>
        </p:nvSpPr>
        <p:spPr/>
        <p:txBody>
          <a:bodyPr/>
          <a:lstStyle/>
          <a:p>
            <a:r>
              <a:rPr lang="en-US" dirty="0"/>
              <a:t>Ready to play</a:t>
            </a:r>
          </a:p>
        </p:txBody>
      </p:sp>
      <p:sp>
        <p:nvSpPr>
          <p:cNvPr id="8" name="Content Placeholder 7">
            <a:extLst>
              <a:ext uri="{FF2B5EF4-FFF2-40B4-BE49-F238E27FC236}">
                <a16:creationId xmlns:a16="http://schemas.microsoft.com/office/drawing/2014/main" id="{4E8836AF-DA91-4351-8944-3C41915966B9}"/>
              </a:ext>
            </a:extLst>
          </p:cNvPr>
          <p:cNvSpPr>
            <a:spLocks noGrp="1"/>
          </p:cNvSpPr>
          <p:nvPr>
            <p:ph idx="1"/>
          </p:nvPr>
        </p:nvSpPr>
        <p:spPr/>
        <p:txBody>
          <a:bodyPr>
            <a:normAutofit fontScale="92500"/>
          </a:bodyPr>
          <a:lstStyle/>
          <a:p>
            <a:r>
              <a:rPr lang="en-US" dirty="0"/>
              <a:t>At this point, you have the infrastructure in place to do your development with Tilda</a:t>
            </a:r>
          </a:p>
          <a:p>
            <a:pPr lvl="1"/>
            <a:r>
              <a:rPr lang="en-US" dirty="0"/>
              <a:t>We have used eclipse here, but any java IDE with the ability to run command-like tools can work.</a:t>
            </a:r>
          </a:p>
          <a:p>
            <a:pPr lvl="1"/>
            <a:r>
              <a:rPr lang="en-US" dirty="0"/>
              <a:t>We have done a Root/Jar/Web configuration of projects, but other configurations and approaches are entirely doable as well: Tilda doesn’t dictate any of this.</a:t>
            </a:r>
          </a:p>
          <a:p>
            <a:pPr lvl="1"/>
            <a:r>
              <a:rPr lang="en-US" dirty="0"/>
              <a:t>Some people use notepad++ and the command line for their work</a:t>
            </a:r>
          </a:p>
          <a:p>
            <a:pPr lvl="1"/>
            <a:r>
              <a:rPr lang="en-US" dirty="0"/>
              <a:t>You can use whatever DB tool you like to work against the database.</a:t>
            </a:r>
          </a:p>
          <a:p>
            <a:r>
              <a:rPr lang="en-US" dirty="0"/>
              <a:t>There are two tutorials which build on this “getting started” guide in the Wiki.</a:t>
            </a:r>
          </a:p>
          <a:p>
            <a:pPr lvl="1"/>
            <a:r>
              <a:rPr lang="en-US" dirty="0">
                <a:hlinkClick r:id="rId2"/>
              </a:rPr>
              <a:t>https://github.com/CapsicoHealth/Tilda/wiki/First-Tutorial-Part-1%3A-Benefits-Of-A-Transparent-Iterative-Model-Driven-Approach</a:t>
            </a:r>
            <a:endParaRPr lang="en-US" dirty="0"/>
          </a:p>
          <a:p>
            <a:pPr lvl="1"/>
            <a:r>
              <a:rPr lang="en-US" dirty="0">
                <a:hlinkClick r:id="rId3"/>
              </a:rPr>
              <a:t>https://github.com/CapsicoHealth/Tilda/wiki/WebDev-Tutorial-Part-1%3A-Easy-Servlets</a:t>
            </a:r>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0834643E-834C-441F-B492-C6AFF5CA1534}"/>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ABC434DE-666C-42D3-B9E7-0F0A87F8C1B6}"/>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06FCCE76-4CAE-466B-8144-0181EC362351}"/>
              </a:ext>
            </a:extLst>
          </p:cNvPr>
          <p:cNvSpPr>
            <a:spLocks noGrp="1"/>
          </p:cNvSpPr>
          <p:nvPr>
            <p:ph type="sldNum" sz="quarter" idx="12"/>
          </p:nvPr>
        </p:nvSpPr>
        <p:spPr/>
        <p:txBody>
          <a:bodyPr/>
          <a:lstStyle/>
          <a:p>
            <a:fld id="{C70A6BF2-D208-47CE-B3CD-F52E7B740884}" type="slidenum">
              <a:rPr lang="en-US" smtClean="0"/>
              <a:t>50</a:t>
            </a:fld>
            <a:endParaRPr lang="en-US"/>
          </a:p>
        </p:txBody>
      </p:sp>
    </p:spTree>
    <p:extLst>
      <p:ext uri="{BB962C8B-B14F-4D97-AF65-F5344CB8AC3E}">
        <p14:creationId xmlns:p14="http://schemas.microsoft.com/office/powerpoint/2010/main" val="3386758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060D-A499-4028-A1EF-37EA6C164C06}"/>
              </a:ext>
            </a:extLst>
          </p:cNvPr>
          <p:cNvSpPr>
            <a:spLocks noGrp="1"/>
          </p:cNvSpPr>
          <p:nvPr>
            <p:ph type="title"/>
          </p:nvPr>
        </p:nvSpPr>
        <p:spPr/>
        <p:txBody>
          <a:bodyPr/>
          <a:lstStyle/>
          <a:p>
            <a:r>
              <a:rPr lang="en-US" dirty="0"/>
              <a:t>A beginner’s Project</a:t>
            </a:r>
          </a:p>
        </p:txBody>
      </p:sp>
      <p:sp>
        <p:nvSpPr>
          <p:cNvPr id="3" name="Content Placeholder 2">
            <a:extLst>
              <a:ext uri="{FF2B5EF4-FFF2-40B4-BE49-F238E27FC236}">
                <a16:creationId xmlns:a16="http://schemas.microsoft.com/office/drawing/2014/main" id="{9DEF7BC2-7C25-44DF-B260-781288142F7B}"/>
              </a:ext>
            </a:extLst>
          </p:cNvPr>
          <p:cNvSpPr>
            <a:spLocks noGrp="1"/>
          </p:cNvSpPr>
          <p:nvPr>
            <p:ph idx="1"/>
          </p:nvPr>
        </p:nvSpPr>
        <p:spPr/>
        <p:txBody>
          <a:bodyPr>
            <a:normAutofit/>
          </a:bodyPr>
          <a:lstStyle/>
          <a:p>
            <a:r>
              <a:rPr lang="en-US" dirty="0"/>
              <a:t>Different organizations have different standards in how they set up their Java-based projects.</a:t>
            </a:r>
          </a:p>
          <a:p>
            <a:r>
              <a:rPr lang="en-US" dirty="0"/>
              <a:t>We like to set up a base-line project where dependencies and environment configurations are set up and inherited from other projects where application code lives</a:t>
            </a:r>
          </a:p>
          <a:p>
            <a:r>
              <a:rPr lang="en-US" dirty="0"/>
              <a:t>The application will be composed of a few JARs and a really basic Web application</a:t>
            </a:r>
          </a:p>
          <a:p>
            <a:r>
              <a:rPr lang="en-US" dirty="0"/>
              <a:t>If you are a seasoned developer, then you might want to skim through this section very quickly to get set up.</a:t>
            </a:r>
          </a:p>
          <a:p>
            <a:pPr lvl="1"/>
            <a:r>
              <a:rPr lang="en-US" dirty="0"/>
              <a:t>This is really targeted at beginners, younger new employees and so on…</a:t>
            </a:r>
          </a:p>
        </p:txBody>
      </p:sp>
      <p:sp>
        <p:nvSpPr>
          <p:cNvPr id="4" name="Date Placeholder 3">
            <a:extLst>
              <a:ext uri="{FF2B5EF4-FFF2-40B4-BE49-F238E27FC236}">
                <a16:creationId xmlns:a16="http://schemas.microsoft.com/office/drawing/2014/main" id="{F852B0D8-0C4D-4BF6-A300-4B44AFB023AD}"/>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773CF40B-7561-4B19-913A-8C84302B19EB}"/>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5CEEB82F-60A3-4F7D-892B-648E17FB32D1}"/>
              </a:ext>
            </a:extLst>
          </p:cNvPr>
          <p:cNvSpPr>
            <a:spLocks noGrp="1"/>
          </p:cNvSpPr>
          <p:nvPr>
            <p:ph type="sldNum" sz="quarter" idx="12"/>
          </p:nvPr>
        </p:nvSpPr>
        <p:spPr/>
        <p:txBody>
          <a:bodyPr/>
          <a:lstStyle/>
          <a:p>
            <a:fld id="{C70A6BF2-D208-47CE-B3CD-F52E7B740884}" type="slidenum">
              <a:rPr lang="en-US" smtClean="0"/>
              <a:t>6</a:t>
            </a:fld>
            <a:endParaRPr lang="en-US"/>
          </a:p>
        </p:txBody>
      </p:sp>
    </p:spTree>
    <p:extLst>
      <p:ext uri="{BB962C8B-B14F-4D97-AF65-F5344CB8AC3E}">
        <p14:creationId xmlns:p14="http://schemas.microsoft.com/office/powerpoint/2010/main" val="3352720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4A9F-0A40-4F9F-B856-2A91D83C0936}"/>
              </a:ext>
            </a:extLst>
          </p:cNvPr>
          <p:cNvSpPr>
            <a:spLocks noGrp="1"/>
          </p:cNvSpPr>
          <p:nvPr>
            <p:ph type="title"/>
          </p:nvPr>
        </p:nvSpPr>
        <p:spPr/>
        <p:txBody>
          <a:bodyPr/>
          <a:lstStyle/>
          <a:p>
            <a:r>
              <a:rPr lang="en-US" dirty="0"/>
              <a:t>Starting with a clean Workspace</a:t>
            </a:r>
          </a:p>
        </p:txBody>
      </p:sp>
      <p:sp>
        <p:nvSpPr>
          <p:cNvPr id="4" name="Date Placeholder 3">
            <a:extLst>
              <a:ext uri="{FF2B5EF4-FFF2-40B4-BE49-F238E27FC236}">
                <a16:creationId xmlns:a16="http://schemas.microsoft.com/office/drawing/2014/main" id="{CFEFC079-9319-41CB-86FC-F656B2689E6F}"/>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8306DFC7-95B1-4A56-B125-22C57816A1BD}"/>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AB0BE51D-2ED6-47F1-885D-A71A999330F4}"/>
              </a:ext>
            </a:extLst>
          </p:cNvPr>
          <p:cNvSpPr>
            <a:spLocks noGrp="1"/>
          </p:cNvSpPr>
          <p:nvPr>
            <p:ph type="sldNum" sz="quarter" idx="12"/>
          </p:nvPr>
        </p:nvSpPr>
        <p:spPr/>
        <p:txBody>
          <a:bodyPr/>
          <a:lstStyle/>
          <a:p>
            <a:fld id="{C70A6BF2-D208-47CE-B3CD-F52E7B740884}" type="slidenum">
              <a:rPr lang="en-US" smtClean="0"/>
              <a:t>7</a:t>
            </a:fld>
            <a:endParaRPr lang="en-US"/>
          </a:p>
        </p:txBody>
      </p:sp>
      <p:pic>
        <p:nvPicPr>
          <p:cNvPr id="7" name="Picture 6">
            <a:extLst>
              <a:ext uri="{FF2B5EF4-FFF2-40B4-BE49-F238E27FC236}">
                <a16:creationId xmlns:a16="http://schemas.microsoft.com/office/drawing/2014/main" id="{74211A63-8020-449D-A82C-985B39AEDD62}"/>
              </a:ext>
            </a:extLst>
          </p:cNvPr>
          <p:cNvPicPr>
            <a:picLocks noChangeAspect="1"/>
          </p:cNvPicPr>
          <p:nvPr/>
        </p:nvPicPr>
        <p:blipFill>
          <a:blip r:embed="rId2"/>
          <a:stretch>
            <a:fillRect/>
          </a:stretch>
        </p:blipFill>
        <p:spPr>
          <a:xfrm>
            <a:off x="2428690" y="991309"/>
            <a:ext cx="7334619" cy="5537347"/>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2DD9D26F-3DDD-4488-A14C-64681CAF6DBB}"/>
              </a:ext>
            </a:extLst>
          </p:cNvPr>
          <p:cNvCxnSpPr/>
          <p:nvPr/>
        </p:nvCxnSpPr>
        <p:spPr>
          <a:xfrm>
            <a:off x="1238250" y="1466850"/>
            <a:ext cx="119044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994F1C0-3032-4C1C-A15E-5AB3BE5308E3}"/>
              </a:ext>
            </a:extLst>
          </p:cNvPr>
          <p:cNvSpPr txBox="1"/>
          <p:nvPr/>
        </p:nvSpPr>
        <p:spPr>
          <a:xfrm>
            <a:off x="722759" y="1400175"/>
            <a:ext cx="859531" cy="369332"/>
          </a:xfrm>
          <a:prstGeom prst="rect">
            <a:avLst/>
          </a:prstGeom>
          <a:noFill/>
        </p:spPr>
        <p:txBody>
          <a:bodyPr wrap="none" rtlCol="0">
            <a:spAutoFit/>
          </a:bodyPr>
          <a:lstStyle/>
          <a:p>
            <a:r>
              <a:rPr lang="en-US" dirty="0"/>
              <a:t>toolbar</a:t>
            </a:r>
          </a:p>
        </p:txBody>
      </p:sp>
      <p:cxnSp>
        <p:nvCxnSpPr>
          <p:cNvPr id="11" name="Straight Arrow Connector 10">
            <a:extLst>
              <a:ext uri="{FF2B5EF4-FFF2-40B4-BE49-F238E27FC236}">
                <a16:creationId xmlns:a16="http://schemas.microsoft.com/office/drawing/2014/main" id="{0C4D83CF-2609-4972-B27B-A8D8180BDB65}"/>
              </a:ext>
            </a:extLst>
          </p:cNvPr>
          <p:cNvCxnSpPr/>
          <p:nvPr/>
        </p:nvCxnSpPr>
        <p:spPr>
          <a:xfrm>
            <a:off x="1504950" y="2457450"/>
            <a:ext cx="119044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90B037-D0B6-480A-8162-6ABED7A0DB31}"/>
              </a:ext>
            </a:extLst>
          </p:cNvPr>
          <p:cNvCxnSpPr>
            <a:cxnSpLocks/>
          </p:cNvCxnSpPr>
          <p:nvPr/>
        </p:nvCxnSpPr>
        <p:spPr>
          <a:xfrm>
            <a:off x="1504950" y="2619375"/>
            <a:ext cx="680085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57EDE9-F393-40B4-9621-BE1281A1DD9A}"/>
              </a:ext>
            </a:extLst>
          </p:cNvPr>
          <p:cNvCxnSpPr>
            <a:cxnSpLocks/>
          </p:cNvCxnSpPr>
          <p:nvPr/>
        </p:nvCxnSpPr>
        <p:spPr>
          <a:xfrm>
            <a:off x="1504950" y="2771775"/>
            <a:ext cx="3400425" cy="28003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15246FE-3CF5-474E-899D-7E6601FA622C}"/>
              </a:ext>
            </a:extLst>
          </p:cNvPr>
          <p:cNvSpPr txBox="1"/>
          <p:nvPr/>
        </p:nvSpPr>
        <p:spPr>
          <a:xfrm>
            <a:off x="797819" y="2386879"/>
            <a:ext cx="678584" cy="369332"/>
          </a:xfrm>
          <a:prstGeom prst="rect">
            <a:avLst/>
          </a:prstGeom>
          <a:noFill/>
        </p:spPr>
        <p:txBody>
          <a:bodyPr wrap="none" rtlCol="0">
            <a:spAutoFit/>
          </a:bodyPr>
          <a:lstStyle/>
          <a:p>
            <a:r>
              <a:rPr lang="en-US" dirty="0"/>
              <a:t>views</a:t>
            </a:r>
          </a:p>
        </p:txBody>
      </p:sp>
      <p:cxnSp>
        <p:nvCxnSpPr>
          <p:cNvPr id="17" name="Straight Arrow Connector 16">
            <a:extLst>
              <a:ext uri="{FF2B5EF4-FFF2-40B4-BE49-F238E27FC236}">
                <a16:creationId xmlns:a16="http://schemas.microsoft.com/office/drawing/2014/main" id="{45880109-5009-4307-8FD0-F977642BBB91}"/>
              </a:ext>
            </a:extLst>
          </p:cNvPr>
          <p:cNvCxnSpPr>
            <a:cxnSpLocks/>
          </p:cNvCxnSpPr>
          <p:nvPr/>
        </p:nvCxnSpPr>
        <p:spPr>
          <a:xfrm flipH="1">
            <a:off x="9763309" y="1651516"/>
            <a:ext cx="88564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6C5F5DD-D1F3-45AC-85AC-583F7F9BAB6D}"/>
              </a:ext>
            </a:extLst>
          </p:cNvPr>
          <p:cNvSpPr txBox="1"/>
          <p:nvPr/>
        </p:nvSpPr>
        <p:spPr>
          <a:xfrm>
            <a:off x="9981332" y="1559286"/>
            <a:ext cx="1313373" cy="369332"/>
          </a:xfrm>
          <a:prstGeom prst="rect">
            <a:avLst/>
          </a:prstGeom>
          <a:noFill/>
        </p:spPr>
        <p:txBody>
          <a:bodyPr wrap="none" rtlCol="0">
            <a:spAutoFit/>
          </a:bodyPr>
          <a:lstStyle/>
          <a:p>
            <a:r>
              <a:rPr lang="en-US" dirty="0"/>
              <a:t>perspectives</a:t>
            </a:r>
          </a:p>
        </p:txBody>
      </p:sp>
    </p:spTree>
    <p:extLst>
      <p:ext uri="{BB962C8B-B14F-4D97-AF65-F5344CB8AC3E}">
        <p14:creationId xmlns:p14="http://schemas.microsoft.com/office/powerpoint/2010/main" val="405697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2323-4A47-4EFC-8601-7752EE5DB0C2}"/>
              </a:ext>
            </a:extLst>
          </p:cNvPr>
          <p:cNvSpPr>
            <a:spLocks noGrp="1"/>
          </p:cNvSpPr>
          <p:nvPr>
            <p:ph type="title"/>
          </p:nvPr>
        </p:nvSpPr>
        <p:spPr/>
        <p:txBody>
          <a:bodyPr/>
          <a:lstStyle/>
          <a:p>
            <a:r>
              <a:rPr lang="en-US" dirty="0"/>
              <a:t>Simple customizations</a:t>
            </a:r>
          </a:p>
        </p:txBody>
      </p:sp>
      <p:sp>
        <p:nvSpPr>
          <p:cNvPr id="3" name="Content Placeholder 2">
            <a:extLst>
              <a:ext uri="{FF2B5EF4-FFF2-40B4-BE49-F238E27FC236}">
                <a16:creationId xmlns:a16="http://schemas.microsoft.com/office/drawing/2014/main" id="{773BEC4B-1AAD-49B5-841A-7B03805A7A22}"/>
              </a:ext>
            </a:extLst>
          </p:cNvPr>
          <p:cNvSpPr>
            <a:spLocks noGrp="1"/>
          </p:cNvSpPr>
          <p:nvPr>
            <p:ph idx="1"/>
          </p:nvPr>
        </p:nvSpPr>
        <p:spPr/>
        <p:txBody>
          <a:bodyPr>
            <a:normAutofit lnSpcReduction="10000"/>
          </a:bodyPr>
          <a:lstStyle/>
          <a:p>
            <a:r>
              <a:rPr lang="en-US" dirty="0"/>
              <a:t>I have never found a use for the Task List and Outline views.</a:t>
            </a:r>
          </a:p>
          <a:p>
            <a:r>
              <a:rPr lang="en-US" dirty="0"/>
              <a:t>The “Project Explorer” is nice, but I also like the “Navigator” as it gives you a view of projects that mirrors more closely the actual file system layout.</a:t>
            </a:r>
          </a:p>
          <a:p>
            <a:r>
              <a:rPr lang="en-US" dirty="0"/>
              <a:t>The “Console” view will be critical for us as we use many command-line utilities</a:t>
            </a:r>
          </a:p>
          <a:p>
            <a:r>
              <a:rPr lang="en-US" dirty="0"/>
              <a:t>Eclipse supports perspectives where you can customize the views you want. I have found this to not be as useful and like for example to have the “debugger” view in the main perspective</a:t>
            </a:r>
          </a:p>
          <a:p>
            <a:r>
              <a:rPr lang="en-US" dirty="0"/>
              <a:t>We’ll configure Tomcat and so we also need the “Servers” view.</a:t>
            </a:r>
          </a:p>
          <a:p>
            <a:endParaRPr lang="en-US" dirty="0"/>
          </a:p>
        </p:txBody>
      </p:sp>
      <p:sp>
        <p:nvSpPr>
          <p:cNvPr id="4" name="Date Placeholder 3">
            <a:extLst>
              <a:ext uri="{FF2B5EF4-FFF2-40B4-BE49-F238E27FC236}">
                <a16:creationId xmlns:a16="http://schemas.microsoft.com/office/drawing/2014/main" id="{CCD45DFF-0259-4C7A-8177-598DE9295070}"/>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70B2786E-9643-4BEB-8E2F-9C8B4027F9C5}"/>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96BFBAD8-22A1-498F-8DF5-F171A6B7CD6D}"/>
              </a:ext>
            </a:extLst>
          </p:cNvPr>
          <p:cNvSpPr>
            <a:spLocks noGrp="1"/>
          </p:cNvSpPr>
          <p:nvPr>
            <p:ph type="sldNum" sz="quarter" idx="12"/>
          </p:nvPr>
        </p:nvSpPr>
        <p:spPr/>
        <p:txBody>
          <a:bodyPr/>
          <a:lstStyle/>
          <a:p>
            <a:fld id="{C70A6BF2-D208-47CE-B3CD-F52E7B740884}" type="slidenum">
              <a:rPr lang="en-US" smtClean="0"/>
              <a:t>8</a:t>
            </a:fld>
            <a:endParaRPr lang="en-US"/>
          </a:p>
        </p:txBody>
      </p:sp>
    </p:spTree>
    <p:extLst>
      <p:ext uri="{BB962C8B-B14F-4D97-AF65-F5344CB8AC3E}">
        <p14:creationId xmlns:p14="http://schemas.microsoft.com/office/powerpoint/2010/main" val="3798385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357D-664E-422C-8122-75B84A87D1BA}"/>
              </a:ext>
            </a:extLst>
          </p:cNvPr>
          <p:cNvSpPr>
            <a:spLocks noGrp="1"/>
          </p:cNvSpPr>
          <p:nvPr>
            <p:ph type="title"/>
          </p:nvPr>
        </p:nvSpPr>
        <p:spPr/>
        <p:txBody>
          <a:bodyPr/>
          <a:lstStyle/>
          <a:p>
            <a:r>
              <a:rPr lang="en-US" dirty="0"/>
              <a:t>Extra views</a:t>
            </a:r>
          </a:p>
        </p:txBody>
      </p:sp>
      <p:sp>
        <p:nvSpPr>
          <p:cNvPr id="13" name="Content Placeholder 12">
            <a:extLst>
              <a:ext uri="{FF2B5EF4-FFF2-40B4-BE49-F238E27FC236}">
                <a16:creationId xmlns:a16="http://schemas.microsoft.com/office/drawing/2014/main" id="{9EB59A3D-BC6B-406F-8160-675A35F27106}"/>
              </a:ext>
            </a:extLst>
          </p:cNvPr>
          <p:cNvSpPr>
            <a:spLocks noGrp="1"/>
          </p:cNvSpPr>
          <p:nvPr>
            <p:ph idx="1"/>
          </p:nvPr>
        </p:nvSpPr>
        <p:spPr/>
        <p:txBody>
          <a:bodyPr/>
          <a:lstStyle/>
          <a:p>
            <a:r>
              <a:rPr lang="en-US" dirty="0"/>
              <a:t>You can add new views via the “Window” menu</a:t>
            </a:r>
          </a:p>
          <a:p>
            <a:r>
              <a:rPr lang="en-US" dirty="0"/>
              <a:t>Select “other…” to find the other views we like</a:t>
            </a:r>
          </a:p>
          <a:p>
            <a:r>
              <a:rPr lang="en-US" dirty="0"/>
              <a:t>You can then drag and drop your views according to taste</a:t>
            </a:r>
          </a:p>
        </p:txBody>
      </p:sp>
      <p:sp>
        <p:nvSpPr>
          <p:cNvPr id="4" name="Date Placeholder 3">
            <a:extLst>
              <a:ext uri="{FF2B5EF4-FFF2-40B4-BE49-F238E27FC236}">
                <a16:creationId xmlns:a16="http://schemas.microsoft.com/office/drawing/2014/main" id="{28F81E07-5051-4F3D-8BE0-C496E78ADA28}"/>
              </a:ext>
            </a:extLst>
          </p:cNvPr>
          <p:cNvSpPr>
            <a:spLocks noGrp="1"/>
          </p:cNvSpPr>
          <p:nvPr>
            <p:ph type="dt" sz="half" idx="10"/>
          </p:nvPr>
        </p:nvSpPr>
        <p:spPr/>
        <p:txBody>
          <a:bodyPr/>
          <a:lstStyle/>
          <a:p>
            <a:r>
              <a:rPr lang="en-US"/>
              <a:t>2019-09-25</a:t>
            </a:r>
          </a:p>
        </p:txBody>
      </p:sp>
      <p:sp>
        <p:nvSpPr>
          <p:cNvPr id="5" name="Footer Placeholder 4">
            <a:extLst>
              <a:ext uri="{FF2B5EF4-FFF2-40B4-BE49-F238E27FC236}">
                <a16:creationId xmlns:a16="http://schemas.microsoft.com/office/drawing/2014/main" id="{93C69C3B-622A-4C56-91A8-96C2A028C2BA}"/>
              </a:ext>
            </a:extLst>
          </p:cNvPr>
          <p:cNvSpPr>
            <a:spLocks noGrp="1"/>
          </p:cNvSpPr>
          <p:nvPr>
            <p:ph type="ftr" sz="quarter" idx="11"/>
          </p:nvPr>
        </p:nvSpPr>
        <p:spPr/>
        <p:txBody>
          <a:bodyPr/>
          <a:lstStyle/>
          <a:p>
            <a:r>
              <a:rPr lang="en-US"/>
              <a:t>Tilda – Getting Started- Copyright (c) 2019 CapsicoHealth, Inc. </a:t>
            </a:r>
          </a:p>
        </p:txBody>
      </p:sp>
      <p:sp>
        <p:nvSpPr>
          <p:cNvPr id="6" name="Slide Number Placeholder 5">
            <a:extLst>
              <a:ext uri="{FF2B5EF4-FFF2-40B4-BE49-F238E27FC236}">
                <a16:creationId xmlns:a16="http://schemas.microsoft.com/office/drawing/2014/main" id="{D0E03C74-9608-4478-B7B2-43A36EC71FFF}"/>
              </a:ext>
            </a:extLst>
          </p:cNvPr>
          <p:cNvSpPr>
            <a:spLocks noGrp="1"/>
          </p:cNvSpPr>
          <p:nvPr>
            <p:ph type="sldNum" sz="quarter" idx="12"/>
          </p:nvPr>
        </p:nvSpPr>
        <p:spPr/>
        <p:txBody>
          <a:bodyPr/>
          <a:lstStyle/>
          <a:p>
            <a:fld id="{C70A6BF2-D208-47CE-B3CD-F52E7B740884}" type="slidenum">
              <a:rPr lang="en-US" smtClean="0"/>
              <a:pPr/>
              <a:t>9</a:t>
            </a:fld>
            <a:endParaRPr lang="en-US"/>
          </a:p>
        </p:txBody>
      </p:sp>
      <p:pic>
        <p:nvPicPr>
          <p:cNvPr id="8" name="Picture 7">
            <a:extLst>
              <a:ext uri="{FF2B5EF4-FFF2-40B4-BE49-F238E27FC236}">
                <a16:creationId xmlns:a16="http://schemas.microsoft.com/office/drawing/2014/main" id="{5694E2F1-1A8C-4589-B6D1-B92757EA31F2}"/>
              </a:ext>
            </a:extLst>
          </p:cNvPr>
          <p:cNvPicPr>
            <a:picLocks noChangeAspect="1"/>
          </p:cNvPicPr>
          <p:nvPr/>
        </p:nvPicPr>
        <p:blipFill>
          <a:blip r:embed="rId2"/>
          <a:stretch>
            <a:fillRect/>
          </a:stretch>
        </p:blipFill>
        <p:spPr>
          <a:xfrm>
            <a:off x="3111603" y="3128962"/>
            <a:ext cx="5228664" cy="3180398"/>
          </a:xfrm>
          <a:prstGeom prst="rect">
            <a:avLst/>
          </a:prstGeom>
          <a:ln>
            <a:solidFill>
              <a:schemeClr val="tx1"/>
            </a:solidFill>
          </a:ln>
        </p:spPr>
      </p:pic>
    </p:spTree>
    <p:extLst>
      <p:ext uri="{BB962C8B-B14F-4D97-AF65-F5344CB8AC3E}">
        <p14:creationId xmlns:p14="http://schemas.microsoft.com/office/powerpoint/2010/main" val="3093805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3784</TotalTime>
  <Words>2734</Words>
  <Application>Microsoft Office PowerPoint</Application>
  <PresentationFormat>Widescreen</PresentationFormat>
  <Paragraphs>356</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Tw Cen MT</vt:lpstr>
      <vt:lpstr>Tw Cen MT Condensed</vt:lpstr>
      <vt:lpstr>Wingdings 3</vt:lpstr>
      <vt:lpstr>Integral</vt:lpstr>
      <vt:lpstr>Tilda- Getting started</vt:lpstr>
      <vt:lpstr>Intro</vt:lpstr>
      <vt:lpstr>General architecture</vt:lpstr>
      <vt:lpstr>Development Environment</vt:lpstr>
      <vt:lpstr>A Beginner’s Environment</vt:lpstr>
      <vt:lpstr>A beginner’s Project</vt:lpstr>
      <vt:lpstr>Starting with a clean Workspace</vt:lpstr>
      <vt:lpstr>Simple customizations</vt:lpstr>
      <vt:lpstr>Extra views</vt:lpstr>
      <vt:lpstr>Optimized Perspective (according to someone!)</vt:lpstr>
      <vt:lpstr>Create a “root” Project</vt:lpstr>
      <vt:lpstr>Create a “root” Project</vt:lpstr>
      <vt:lpstr>Create a “root” Project</vt:lpstr>
      <vt:lpstr>Set up tomcat</vt:lpstr>
      <vt:lpstr>Set up tomcat</vt:lpstr>
      <vt:lpstr>Set up tomcat</vt:lpstr>
      <vt:lpstr>Add the Tilda Libraries</vt:lpstr>
      <vt:lpstr>Add the Tilda Libraries</vt:lpstr>
      <vt:lpstr>Add the Tilda Libraries</vt:lpstr>
      <vt:lpstr>Add the Tilda Libraries</vt:lpstr>
      <vt:lpstr>First Tilda Project</vt:lpstr>
      <vt:lpstr>First Tilda Project</vt:lpstr>
      <vt:lpstr>First Tilda Project</vt:lpstr>
      <vt:lpstr>First Tilda Project</vt:lpstr>
      <vt:lpstr>Tutorial Project</vt:lpstr>
      <vt:lpstr>Tutorial Project</vt:lpstr>
      <vt:lpstr>Tutorial Project</vt:lpstr>
      <vt:lpstr>Tutorial Web Project</vt:lpstr>
      <vt:lpstr>Tutorial Web Project</vt:lpstr>
      <vt:lpstr>Tutorial Web Project</vt:lpstr>
      <vt:lpstr>Tutorial Web Project</vt:lpstr>
      <vt:lpstr>Run Configurations</vt:lpstr>
      <vt:lpstr>Run Configurations</vt:lpstr>
      <vt:lpstr>Run Configurations</vt:lpstr>
      <vt:lpstr>Run Configurations</vt:lpstr>
      <vt:lpstr>Run Configurations</vt:lpstr>
      <vt:lpstr>Run Configurations</vt:lpstr>
      <vt:lpstr>Tilda Definition File</vt:lpstr>
      <vt:lpstr>Tilda Definition File</vt:lpstr>
      <vt:lpstr>Tilda Definition File</vt:lpstr>
      <vt:lpstr>Tilda Definition File</vt:lpstr>
      <vt:lpstr>Tilda Definition File</vt:lpstr>
      <vt:lpstr>Tilda Definition File</vt:lpstr>
      <vt:lpstr>Tilda Definition File</vt:lpstr>
      <vt:lpstr>Tilda Definition File</vt:lpstr>
      <vt:lpstr>Tilda Definition File</vt:lpstr>
      <vt:lpstr>Tilda Definition File</vt:lpstr>
      <vt:lpstr>Tilda Definition File</vt:lpstr>
      <vt:lpstr>Conclusion</vt:lpstr>
      <vt:lpstr>Ready to play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Laurent Hasson</dc:creator>
  <cp:lastModifiedBy>Laurent Hasson</cp:lastModifiedBy>
  <cp:revision>195</cp:revision>
  <dcterms:created xsi:type="dcterms:W3CDTF">2017-12-03T05:41:54Z</dcterms:created>
  <dcterms:modified xsi:type="dcterms:W3CDTF">2019-10-16T19:53:06Z</dcterms:modified>
</cp:coreProperties>
</file>